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Josefin Sans Bold" pitchFamily="2" charset="0"/>
      <p:regular r:id="rId20"/>
      <p:boldItalic r:id="rId21"/>
    </p:embeddedFont>
    <p:embeddedFont>
      <p:font typeface="Josefin Sans Regular" panose="020B0604020202020204" charset="0"/>
      <p:regular r:id="rId22"/>
    </p:embeddedFont>
    <p:embeddedFont>
      <p:font typeface="Josefin Sans Regular Italics" panose="020B0604020202020204" charset="0"/>
      <p:regular r:id="rId23"/>
    </p:embeddedFont>
    <p:embeddedFont>
      <p:font typeface="Montserrat Semi-Bold" panose="020B0604020202020204" charset="0"/>
      <p:regular r:id="rId24"/>
    </p:embeddedFont>
    <p:embeddedFont>
      <p:font typeface="Noto Sans" panose="020B0502040504020204" pitchFamily="34" charset="0"/>
      <p:regular r:id="rId25"/>
    </p:embeddedFont>
    <p:embeddedFont>
      <p:font typeface="Noto Sans Bold" panose="020B0802040504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gif"/><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svg"/><Relationship Id="rId7" Type="http://schemas.openxmlformats.org/officeDocument/2006/relationships/image" Target="../media/image33.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1.svg"/><Relationship Id="rId10" Type="http://schemas.openxmlformats.org/officeDocument/2006/relationships/image" Target="../media/image34.png"/><Relationship Id="rId4" Type="http://schemas.openxmlformats.org/officeDocument/2006/relationships/image" Target="../media/image20.png"/><Relationship Id="rId9"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AEB4"/>
        </a:solidFill>
        <a:effectLst/>
      </p:bgPr>
    </p:bg>
    <p:spTree>
      <p:nvGrpSpPr>
        <p:cNvPr id="1" name=""/>
        <p:cNvGrpSpPr/>
        <p:nvPr/>
      </p:nvGrpSpPr>
      <p:grpSpPr>
        <a:xfrm>
          <a:off x="0" y="0"/>
          <a:ext cx="0" cy="0"/>
          <a:chOff x="0" y="0"/>
          <a:chExt cx="0" cy="0"/>
        </a:xfrm>
      </p:grpSpPr>
      <p:sp>
        <p:nvSpPr>
          <p:cNvPr id="2" name="TextBox 2"/>
          <p:cNvSpPr txBox="1"/>
          <p:nvPr/>
        </p:nvSpPr>
        <p:spPr>
          <a:xfrm>
            <a:off x="8248651" y="1838336"/>
            <a:ext cx="11720727" cy="2072567"/>
          </a:xfrm>
          <a:prstGeom prst="rect">
            <a:avLst/>
          </a:prstGeom>
        </p:spPr>
        <p:txBody>
          <a:bodyPr lIns="0" tIns="0" rIns="0" bIns="0" rtlCol="0" anchor="t">
            <a:spAutoFit/>
          </a:bodyPr>
          <a:lstStyle/>
          <a:p>
            <a:pPr>
              <a:lnSpc>
                <a:spcPts val="8103"/>
              </a:lnSpc>
            </a:pPr>
            <a:r>
              <a:rPr lang="en-US" sz="7235">
                <a:solidFill>
                  <a:srgbClr val="F7B4A7"/>
                </a:solidFill>
                <a:latin typeface="Josefin Sans Bold Bold"/>
              </a:rPr>
              <a:t>MOCK II - </a:t>
            </a:r>
          </a:p>
          <a:p>
            <a:pPr>
              <a:lnSpc>
                <a:spcPts val="8103"/>
              </a:lnSpc>
            </a:pPr>
            <a:r>
              <a:rPr lang="en-US" sz="7235">
                <a:solidFill>
                  <a:srgbClr val="F7B4A7"/>
                </a:solidFill>
                <a:latin typeface="Josefin Sans Bold Bold"/>
              </a:rPr>
              <a:t>BOOTLOADER </a:t>
            </a:r>
          </a:p>
        </p:txBody>
      </p:sp>
      <p:sp>
        <p:nvSpPr>
          <p:cNvPr id="3" name="Freeform 3"/>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8576248" y="6249019"/>
            <a:ext cx="8961847" cy="1794637"/>
          </a:xfrm>
          <a:prstGeom prst="rect">
            <a:avLst/>
          </a:prstGeom>
        </p:spPr>
        <p:txBody>
          <a:bodyPr lIns="0" tIns="0" rIns="0" bIns="0" rtlCol="0" anchor="t">
            <a:spAutoFit/>
          </a:bodyPr>
          <a:lstStyle/>
          <a:p>
            <a:pPr>
              <a:lnSpc>
                <a:spcPts val="3584"/>
              </a:lnSpc>
            </a:pPr>
            <a:r>
              <a:rPr lang="en-US" sz="3200">
                <a:solidFill>
                  <a:srgbClr val="F7B4A7"/>
                </a:solidFill>
                <a:latin typeface="Josefin Sans Bold Bold"/>
              </a:rPr>
              <a:t>Group 3 :</a:t>
            </a:r>
          </a:p>
          <a:p>
            <a:pPr>
              <a:lnSpc>
                <a:spcPts val="3584"/>
              </a:lnSpc>
            </a:pPr>
            <a:r>
              <a:rPr lang="en-US" sz="3200">
                <a:solidFill>
                  <a:srgbClr val="F7B4A7"/>
                </a:solidFill>
                <a:latin typeface="Josefin Sans Bold Bold"/>
              </a:rPr>
              <a:t>Phạm Thành Trung </a:t>
            </a:r>
          </a:p>
          <a:p>
            <a:pPr>
              <a:lnSpc>
                <a:spcPts val="3584"/>
              </a:lnSpc>
            </a:pPr>
            <a:r>
              <a:rPr lang="en-US" sz="3200">
                <a:solidFill>
                  <a:srgbClr val="F7B4A7"/>
                </a:solidFill>
                <a:latin typeface="Josefin Sans Bold"/>
              </a:rPr>
              <a:t>Nguyễn Lương Quân (C)</a:t>
            </a:r>
          </a:p>
          <a:p>
            <a:pPr>
              <a:lnSpc>
                <a:spcPts val="3584"/>
              </a:lnSpc>
            </a:pPr>
            <a:r>
              <a:rPr lang="en-US" sz="3200">
                <a:solidFill>
                  <a:srgbClr val="F7B4A7"/>
                </a:solidFill>
                <a:latin typeface="Josefin Sans Bold"/>
              </a:rPr>
              <a:t>Đỗ Xuân Phương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2946969" y="5143500"/>
            <a:ext cx="12394063" cy="3692717"/>
          </a:xfrm>
          <a:custGeom>
            <a:avLst/>
            <a:gdLst/>
            <a:ahLst/>
            <a:cxnLst/>
            <a:rect l="l" t="t" r="r" b="b"/>
            <a:pathLst>
              <a:path w="12394063" h="3692717">
                <a:moveTo>
                  <a:pt x="0" y="0"/>
                </a:moveTo>
                <a:lnTo>
                  <a:pt x="12394062" y="0"/>
                </a:lnTo>
                <a:lnTo>
                  <a:pt x="12394062" y="3692717"/>
                </a:lnTo>
                <a:lnTo>
                  <a:pt x="0" y="3692717"/>
                </a:lnTo>
                <a:lnTo>
                  <a:pt x="0" y="0"/>
                </a:lnTo>
                <a:close/>
              </a:path>
            </a:pathLst>
          </a:custGeom>
          <a:blipFill>
            <a:blip r:embed="rId2"/>
            <a:stretch>
              <a:fillRect/>
            </a:stretch>
          </a:blipFill>
        </p:spPr>
      </p:sp>
      <p:sp>
        <p:nvSpPr>
          <p:cNvPr id="3" name="TextBox 3"/>
          <p:cNvSpPr txBox="1"/>
          <p:nvPr/>
        </p:nvSpPr>
        <p:spPr>
          <a:xfrm>
            <a:off x="4125872" y="876300"/>
            <a:ext cx="10036254" cy="1368424"/>
          </a:xfrm>
          <a:prstGeom prst="rect">
            <a:avLst/>
          </a:prstGeom>
        </p:spPr>
        <p:txBody>
          <a:bodyPr wrap="square" lIns="0" tIns="0" rIns="0" bIns="0" rtlCol="0" anchor="t">
            <a:spAutoFit/>
          </a:bodyPr>
          <a:lstStyle/>
          <a:p>
            <a:pPr algn="ctr">
              <a:lnSpc>
                <a:spcPts val="11200"/>
              </a:lnSpc>
            </a:pPr>
            <a:r>
              <a:rPr lang="en-US" sz="8000" dirty="0">
                <a:solidFill>
                  <a:srgbClr val="000000"/>
                </a:solidFill>
                <a:latin typeface="Noto Sans Bold"/>
              </a:rPr>
              <a:t>Thao </a:t>
            </a:r>
            <a:r>
              <a:rPr lang="en-US" sz="8000" dirty="0" err="1">
                <a:solidFill>
                  <a:srgbClr val="000000"/>
                </a:solidFill>
                <a:latin typeface="Noto Sans Bold"/>
              </a:rPr>
              <a:t>tác</a:t>
            </a:r>
            <a:r>
              <a:rPr lang="en-US" sz="8000" dirty="0">
                <a:solidFill>
                  <a:srgbClr val="000000"/>
                </a:solidFill>
                <a:latin typeface="Noto Sans Bold"/>
              </a:rPr>
              <a:t> </a:t>
            </a:r>
            <a:r>
              <a:rPr lang="en-US" sz="8000" dirty="0" err="1">
                <a:solidFill>
                  <a:srgbClr val="000000"/>
                </a:solidFill>
                <a:latin typeface="Noto Sans Bold"/>
              </a:rPr>
              <a:t>với</a:t>
            </a:r>
            <a:r>
              <a:rPr lang="en-US" sz="8000" dirty="0">
                <a:solidFill>
                  <a:srgbClr val="000000"/>
                </a:solidFill>
                <a:latin typeface="Noto Sans Bold"/>
              </a:rPr>
              <a:t> Flash</a:t>
            </a:r>
          </a:p>
        </p:txBody>
      </p:sp>
      <p:sp>
        <p:nvSpPr>
          <p:cNvPr id="4" name="TextBox 4"/>
          <p:cNvSpPr txBox="1"/>
          <p:nvPr/>
        </p:nvSpPr>
        <p:spPr>
          <a:xfrm>
            <a:off x="1558324" y="2856100"/>
            <a:ext cx="15171351" cy="1854200"/>
          </a:xfrm>
          <a:prstGeom prst="rect">
            <a:avLst/>
          </a:prstGeom>
        </p:spPr>
        <p:txBody>
          <a:bodyPr lIns="0" tIns="0" rIns="0" bIns="0" rtlCol="0" anchor="t">
            <a:spAutoFit/>
          </a:bodyPr>
          <a:lstStyle/>
          <a:p>
            <a:pPr>
              <a:lnSpc>
                <a:spcPts val="4900"/>
              </a:lnSpc>
            </a:pPr>
            <a:r>
              <a:rPr lang="en-US" sz="3500" dirty="0">
                <a:solidFill>
                  <a:srgbClr val="000000"/>
                </a:solidFill>
                <a:latin typeface="Josefin Sans Regular"/>
              </a:rPr>
              <a:t>Flash </a:t>
            </a:r>
            <a:r>
              <a:rPr lang="en-US" sz="3500" dirty="0" err="1">
                <a:solidFill>
                  <a:srgbClr val="000000"/>
                </a:solidFill>
                <a:latin typeface="Josefin Sans Regular"/>
              </a:rPr>
              <a:t>trong</a:t>
            </a:r>
            <a:r>
              <a:rPr lang="en-US" sz="3500" dirty="0">
                <a:solidFill>
                  <a:srgbClr val="000000"/>
                </a:solidFill>
                <a:latin typeface="Josefin Sans Regular"/>
              </a:rPr>
              <a:t> vi </a:t>
            </a:r>
            <a:r>
              <a:rPr lang="en-US" sz="3500" dirty="0" err="1">
                <a:solidFill>
                  <a:srgbClr val="000000"/>
                </a:solidFill>
                <a:latin typeface="Josefin Sans Regular"/>
              </a:rPr>
              <a:t>điều</a:t>
            </a:r>
            <a:r>
              <a:rPr lang="en-US" sz="3500" dirty="0">
                <a:solidFill>
                  <a:srgbClr val="000000"/>
                </a:solidFill>
                <a:latin typeface="Josefin Sans Regular"/>
              </a:rPr>
              <a:t> </a:t>
            </a:r>
            <a:r>
              <a:rPr lang="en-US" sz="3500" dirty="0" err="1">
                <a:solidFill>
                  <a:srgbClr val="000000"/>
                </a:solidFill>
                <a:latin typeface="Josefin Sans Regular"/>
              </a:rPr>
              <a:t>khiển</a:t>
            </a:r>
            <a:r>
              <a:rPr lang="en-US" sz="3500" dirty="0">
                <a:solidFill>
                  <a:srgbClr val="000000"/>
                </a:solidFill>
                <a:latin typeface="Josefin Sans Regular"/>
              </a:rPr>
              <a:t> KL46z...256... </a:t>
            </a:r>
            <a:r>
              <a:rPr lang="en-US" sz="3500" dirty="0" err="1">
                <a:solidFill>
                  <a:srgbClr val="000000"/>
                </a:solidFill>
                <a:latin typeface="Josefin Sans Regular"/>
              </a:rPr>
              <a:t>có</a:t>
            </a:r>
            <a:r>
              <a:rPr lang="en-US" sz="3500" dirty="0">
                <a:solidFill>
                  <a:srgbClr val="000000"/>
                </a:solidFill>
                <a:latin typeface="Josefin Sans Regular"/>
              </a:rPr>
              <a:t> </a:t>
            </a:r>
            <a:r>
              <a:rPr lang="en-US" sz="3500" dirty="0" err="1">
                <a:solidFill>
                  <a:srgbClr val="000000"/>
                </a:solidFill>
                <a:latin typeface="Josefin Sans Regular"/>
              </a:rPr>
              <a:t>kích</a:t>
            </a:r>
            <a:r>
              <a:rPr lang="en-US" sz="3500" dirty="0">
                <a:solidFill>
                  <a:srgbClr val="000000"/>
                </a:solidFill>
                <a:latin typeface="Josefin Sans Regular"/>
              </a:rPr>
              <a:t> </a:t>
            </a:r>
            <a:r>
              <a:rPr lang="en-US" sz="3500" dirty="0" err="1">
                <a:solidFill>
                  <a:srgbClr val="000000"/>
                </a:solidFill>
                <a:latin typeface="Josefin Sans Regular"/>
              </a:rPr>
              <a:t>thước</a:t>
            </a:r>
            <a:r>
              <a:rPr lang="en-US" sz="3500" dirty="0">
                <a:solidFill>
                  <a:srgbClr val="000000"/>
                </a:solidFill>
                <a:latin typeface="Josefin Sans Regular"/>
              </a:rPr>
              <a:t> 256 kB. Trong Flash </a:t>
            </a:r>
            <a:r>
              <a:rPr lang="en-US" sz="3500" dirty="0" err="1">
                <a:solidFill>
                  <a:srgbClr val="000000"/>
                </a:solidFill>
                <a:latin typeface="Josefin Sans Regular"/>
              </a:rPr>
              <a:t>lại</a:t>
            </a:r>
            <a:r>
              <a:rPr lang="en-US" sz="3500" dirty="0">
                <a:solidFill>
                  <a:srgbClr val="000000"/>
                </a:solidFill>
                <a:latin typeface="Josefin Sans Regular"/>
              </a:rPr>
              <a:t> </a:t>
            </a:r>
            <a:r>
              <a:rPr lang="en-US" sz="3500" dirty="0" err="1">
                <a:solidFill>
                  <a:srgbClr val="000000"/>
                </a:solidFill>
                <a:latin typeface="Josefin Sans Regular"/>
              </a:rPr>
              <a:t>được</a:t>
            </a:r>
            <a:r>
              <a:rPr lang="en-US" sz="3500" dirty="0">
                <a:solidFill>
                  <a:srgbClr val="000000"/>
                </a:solidFill>
                <a:latin typeface="Josefin Sans Regular"/>
              </a:rPr>
              <a:t> chia </a:t>
            </a:r>
            <a:r>
              <a:rPr lang="en-US" sz="3500" dirty="0" err="1">
                <a:solidFill>
                  <a:srgbClr val="000000"/>
                </a:solidFill>
                <a:latin typeface="Josefin Sans Regular"/>
              </a:rPr>
              <a:t>thành</a:t>
            </a:r>
            <a:r>
              <a:rPr lang="en-US" sz="3500" dirty="0">
                <a:solidFill>
                  <a:srgbClr val="000000"/>
                </a:solidFill>
                <a:latin typeface="Josefin Sans Regular"/>
              </a:rPr>
              <a:t> 2 Block (Block 0 </a:t>
            </a:r>
            <a:r>
              <a:rPr lang="en-US" sz="3500" dirty="0" err="1">
                <a:solidFill>
                  <a:srgbClr val="000000"/>
                </a:solidFill>
                <a:latin typeface="Josefin Sans Regular"/>
              </a:rPr>
              <a:t>và</a:t>
            </a:r>
            <a:r>
              <a:rPr lang="en-US" sz="3500" dirty="0">
                <a:solidFill>
                  <a:srgbClr val="000000"/>
                </a:solidFill>
                <a:latin typeface="Josefin Sans Regular"/>
              </a:rPr>
              <a:t> Block 1) </a:t>
            </a:r>
            <a:r>
              <a:rPr lang="en-US" sz="3500" dirty="0" err="1">
                <a:solidFill>
                  <a:srgbClr val="000000"/>
                </a:solidFill>
                <a:latin typeface="Josefin Sans Regular"/>
              </a:rPr>
              <a:t>với</a:t>
            </a:r>
            <a:r>
              <a:rPr lang="en-US" sz="3500" dirty="0">
                <a:solidFill>
                  <a:srgbClr val="000000"/>
                </a:solidFill>
                <a:latin typeface="Josefin Sans Regular"/>
              </a:rPr>
              <a:t> </a:t>
            </a:r>
            <a:r>
              <a:rPr lang="en-US" sz="3500" dirty="0" err="1">
                <a:solidFill>
                  <a:srgbClr val="000000"/>
                </a:solidFill>
                <a:latin typeface="Josefin Sans Regular"/>
              </a:rPr>
              <a:t>tính</a:t>
            </a:r>
            <a:r>
              <a:rPr lang="en-US" sz="3500" dirty="0">
                <a:solidFill>
                  <a:srgbClr val="000000"/>
                </a:solidFill>
                <a:latin typeface="Josefin Sans Regular"/>
              </a:rPr>
              <a:t> </a:t>
            </a:r>
            <a:r>
              <a:rPr lang="en-US" sz="3500" dirty="0" err="1">
                <a:solidFill>
                  <a:srgbClr val="000000"/>
                </a:solidFill>
                <a:latin typeface="Josefin Sans Regular"/>
              </a:rPr>
              <a:t>chất</a:t>
            </a:r>
            <a:r>
              <a:rPr lang="en-US" sz="3500" dirty="0">
                <a:solidFill>
                  <a:srgbClr val="000000"/>
                </a:solidFill>
                <a:latin typeface="Josefin Sans Regular"/>
              </a:rPr>
              <a:t> </a:t>
            </a:r>
            <a:r>
              <a:rPr lang="en-US" sz="3500" dirty="0" err="1">
                <a:solidFill>
                  <a:srgbClr val="000000"/>
                </a:solidFill>
                <a:latin typeface="Josefin Sans Regular"/>
              </a:rPr>
              <a:t>vật</a:t>
            </a:r>
            <a:r>
              <a:rPr lang="en-US" sz="3500" dirty="0">
                <a:solidFill>
                  <a:srgbClr val="000000"/>
                </a:solidFill>
                <a:latin typeface="Josefin Sans Regular"/>
              </a:rPr>
              <a:t> </a:t>
            </a:r>
            <a:r>
              <a:rPr lang="en-US" sz="3500" dirty="0" err="1">
                <a:solidFill>
                  <a:srgbClr val="000000"/>
                </a:solidFill>
                <a:latin typeface="Josefin Sans Regular"/>
              </a:rPr>
              <a:t>lý</a:t>
            </a:r>
            <a:r>
              <a:rPr lang="en-US" sz="3500" dirty="0">
                <a:solidFill>
                  <a:srgbClr val="000000"/>
                </a:solidFill>
                <a:latin typeface="Josefin Sans Regular"/>
              </a:rPr>
              <a:t> </a:t>
            </a:r>
            <a:r>
              <a:rPr lang="en-US" sz="3500" dirty="0" err="1">
                <a:solidFill>
                  <a:srgbClr val="000000"/>
                </a:solidFill>
                <a:latin typeface="Josefin Sans Regular"/>
              </a:rPr>
              <a:t>khác</a:t>
            </a:r>
            <a:r>
              <a:rPr lang="en-US" sz="3500" dirty="0">
                <a:solidFill>
                  <a:srgbClr val="000000"/>
                </a:solidFill>
                <a:latin typeface="Josefin Sans Regular"/>
              </a:rPr>
              <a:t> </a:t>
            </a:r>
            <a:r>
              <a:rPr lang="en-US" sz="3500" dirty="0" err="1">
                <a:solidFill>
                  <a:srgbClr val="000000"/>
                </a:solidFill>
                <a:latin typeface="Josefin Sans Regular"/>
              </a:rPr>
              <a:t>nhau</a:t>
            </a:r>
            <a:r>
              <a:rPr lang="en-US" sz="3500" dirty="0">
                <a:solidFill>
                  <a:srgbClr val="000000"/>
                </a:solidFill>
                <a:latin typeface="Josefin Sans Regular"/>
              </a:rPr>
              <a:t>. Trong </a:t>
            </a:r>
            <a:r>
              <a:rPr lang="en-US" sz="3500" dirty="0" err="1">
                <a:solidFill>
                  <a:srgbClr val="000000"/>
                </a:solidFill>
                <a:latin typeface="Josefin Sans Regular"/>
              </a:rPr>
              <a:t>các</a:t>
            </a:r>
            <a:r>
              <a:rPr lang="en-US" sz="3500" dirty="0">
                <a:solidFill>
                  <a:srgbClr val="000000"/>
                </a:solidFill>
                <a:latin typeface="Josefin Sans Regular"/>
              </a:rPr>
              <a:t> Block </a:t>
            </a:r>
            <a:r>
              <a:rPr lang="en-US" sz="3500" dirty="0" err="1">
                <a:solidFill>
                  <a:srgbClr val="000000"/>
                </a:solidFill>
                <a:latin typeface="Josefin Sans Regular"/>
              </a:rPr>
              <a:t>lại</a:t>
            </a:r>
            <a:r>
              <a:rPr lang="en-US" sz="3500" dirty="0">
                <a:solidFill>
                  <a:srgbClr val="000000"/>
                </a:solidFill>
                <a:latin typeface="Josefin Sans Regular"/>
              </a:rPr>
              <a:t> chia </a:t>
            </a:r>
            <a:r>
              <a:rPr lang="en-US" sz="3500" dirty="0" err="1">
                <a:solidFill>
                  <a:srgbClr val="000000"/>
                </a:solidFill>
                <a:latin typeface="Josefin Sans Regular"/>
              </a:rPr>
              <a:t>thành</a:t>
            </a:r>
            <a:r>
              <a:rPr lang="en-US" sz="3500" dirty="0">
                <a:solidFill>
                  <a:srgbClr val="000000"/>
                </a:solidFill>
                <a:latin typeface="Josefin Sans Regular"/>
              </a:rPr>
              <a:t> </a:t>
            </a:r>
            <a:r>
              <a:rPr lang="en-US" sz="3500" dirty="0" err="1">
                <a:solidFill>
                  <a:srgbClr val="000000"/>
                </a:solidFill>
                <a:latin typeface="Josefin Sans Regular"/>
              </a:rPr>
              <a:t>các</a:t>
            </a:r>
            <a:r>
              <a:rPr lang="en-US" sz="3500" dirty="0">
                <a:solidFill>
                  <a:srgbClr val="000000"/>
                </a:solidFill>
                <a:latin typeface="Josefin Sans Regular"/>
              </a:rPr>
              <a:t> Sector </a:t>
            </a:r>
            <a:r>
              <a:rPr lang="en-US" sz="3500" dirty="0" err="1">
                <a:solidFill>
                  <a:srgbClr val="000000"/>
                </a:solidFill>
                <a:latin typeface="Josefin Sans Regular"/>
              </a:rPr>
              <a:t>với</a:t>
            </a:r>
            <a:r>
              <a:rPr lang="en-US" sz="3500" dirty="0">
                <a:solidFill>
                  <a:srgbClr val="000000"/>
                </a:solidFill>
                <a:latin typeface="Josefin Sans Regular"/>
              </a:rPr>
              <a:t> </a:t>
            </a:r>
            <a:r>
              <a:rPr lang="en-US" sz="3500" dirty="0" err="1">
                <a:solidFill>
                  <a:srgbClr val="000000"/>
                </a:solidFill>
                <a:latin typeface="Josefin Sans Regular"/>
              </a:rPr>
              <a:t>kích</a:t>
            </a:r>
            <a:r>
              <a:rPr lang="en-US" sz="3500" dirty="0">
                <a:solidFill>
                  <a:srgbClr val="000000"/>
                </a:solidFill>
                <a:latin typeface="Josefin Sans Regular"/>
              </a:rPr>
              <a:t> </a:t>
            </a:r>
            <a:r>
              <a:rPr lang="en-US" sz="3500" dirty="0" err="1">
                <a:solidFill>
                  <a:srgbClr val="000000"/>
                </a:solidFill>
                <a:latin typeface="Josefin Sans Regular"/>
              </a:rPr>
              <a:t>thước</a:t>
            </a:r>
            <a:r>
              <a:rPr lang="en-US" sz="3500" dirty="0">
                <a:solidFill>
                  <a:srgbClr val="000000"/>
                </a:solidFill>
                <a:latin typeface="Josefin Sans Regular"/>
              </a:rPr>
              <a:t> 1 kB.</a:t>
            </a:r>
          </a:p>
        </p:txBody>
      </p:sp>
      <p:grpSp>
        <p:nvGrpSpPr>
          <p:cNvPr id="5" name="Group 5"/>
          <p:cNvGrpSpPr/>
          <p:nvPr/>
        </p:nvGrpSpPr>
        <p:grpSpPr>
          <a:xfrm>
            <a:off x="3025140" y="7506653"/>
            <a:ext cx="495300" cy="453390"/>
            <a:chOff x="0" y="0"/>
            <a:chExt cx="660400" cy="604520"/>
          </a:xfrm>
        </p:grpSpPr>
        <p:sp>
          <p:nvSpPr>
            <p:cNvPr id="6" name="Freeform 6"/>
            <p:cNvSpPr/>
            <p:nvPr/>
          </p:nvSpPr>
          <p:spPr>
            <a:xfrm>
              <a:off x="49530" y="49530"/>
              <a:ext cx="560070" cy="504190"/>
            </a:xfrm>
            <a:custGeom>
              <a:avLst/>
              <a:gdLst/>
              <a:ahLst/>
              <a:cxnLst/>
              <a:rect l="l" t="t" r="r" b="b"/>
              <a:pathLst>
                <a:path w="560070" h="504190">
                  <a:moveTo>
                    <a:pt x="129540" y="16510"/>
                  </a:moveTo>
                  <a:cubicBezTo>
                    <a:pt x="339090" y="175260"/>
                    <a:pt x="495300" y="361950"/>
                    <a:pt x="518160" y="359410"/>
                  </a:cubicBezTo>
                  <a:cubicBezTo>
                    <a:pt x="521970" y="359410"/>
                    <a:pt x="521970" y="349250"/>
                    <a:pt x="524510" y="349250"/>
                  </a:cubicBezTo>
                  <a:cubicBezTo>
                    <a:pt x="529590" y="349250"/>
                    <a:pt x="539750" y="359410"/>
                    <a:pt x="544830" y="368300"/>
                  </a:cubicBezTo>
                  <a:cubicBezTo>
                    <a:pt x="552450" y="381000"/>
                    <a:pt x="560070" y="402590"/>
                    <a:pt x="560070" y="420370"/>
                  </a:cubicBezTo>
                  <a:cubicBezTo>
                    <a:pt x="560070" y="438150"/>
                    <a:pt x="554990" y="458470"/>
                    <a:pt x="542290" y="472440"/>
                  </a:cubicBezTo>
                  <a:cubicBezTo>
                    <a:pt x="527050" y="488950"/>
                    <a:pt x="490220" y="504190"/>
                    <a:pt x="467360" y="504190"/>
                  </a:cubicBezTo>
                  <a:cubicBezTo>
                    <a:pt x="449580" y="504190"/>
                    <a:pt x="430530" y="494030"/>
                    <a:pt x="417830" y="482600"/>
                  </a:cubicBezTo>
                  <a:cubicBezTo>
                    <a:pt x="405130" y="471170"/>
                    <a:pt x="392430" y="453390"/>
                    <a:pt x="389890" y="434340"/>
                  </a:cubicBezTo>
                  <a:cubicBezTo>
                    <a:pt x="387350" y="412750"/>
                    <a:pt x="397510" y="374650"/>
                    <a:pt x="414020" y="358140"/>
                  </a:cubicBezTo>
                  <a:cubicBezTo>
                    <a:pt x="430530" y="341630"/>
                    <a:pt x="469900" y="331470"/>
                    <a:pt x="491490" y="334010"/>
                  </a:cubicBezTo>
                  <a:cubicBezTo>
                    <a:pt x="509270" y="336550"/>
                    <a:pt x="527050" y="347980"/>
                    <a:pt x="538480" y="360680"/>
                  </a:cubicBezTo>
                  <a:cubicBezTo>
                    <a:pt x="549910" y="373380"/>
                    <a:pt x="560070" y="392430"/>
                    <a:pt x="560070" y="411480"/>
                  </a:cubicBezTo>
                  <a:cubicBezTo>
                    <a:pt x="560070" y="434340"/>
                    <a:pt x="544830" y="469900"/>
                    <a:pt x="528320" y="485140"/>
                  </a:cubicBezTo>
                  <a:cubicBezTo>
                    <a:pt x="515620" y="497840"/>
                    <a:pt x="495300" y="504190"/>
                    <a:pt x="477520" y="504190"/>
                  </a:cubicBezTo>
                  <a:cubicBezTo>
                    <a:pt x="459740" y="504190"/>
                    <a:pt x="445770" y="499110"/>
                    <a:pt x="424180" y="487680"/>
                  </a:cubicBezTo>
                  <a:cubicBezTo>
                    <a:pt x="381000" y="464820"/>
                    <a:pt x="287020" y="388620"/>
                    <a:pt x="246380" y="342900"/>
                  </a:cubicBezTo>
                  <a:cubicBezTo>
                    <a:pt x="218440" y="311150"/>
                    <a:pt x="215900" y="281940"/>
                    <a:pt x="187960" y="251460"/>
                  </a:cubicBezTo>
                  <a:cubicBezTo>
                    <a:pt x="148590" y="209550"/>
                    <a:pt x="45720" y="167640"/>
                    <a:pt x="19050" y="130810"/>
                  </a:cubicBezTo>
                  <a:cubicBezTo>
                    <a:pt x="5080" y="111760"/>
                    <a:pt x="0" y="95250"/>
                    <a:pt x="1270" y="77470"/>
                  </a:cubicBezTo>
                  <a:cubicBezTo>
                    <a:pt x="2540" y="59690"/>
                    <a:pt x="11430" y="38100"/>
                    <a:pt x="24130" y="25400"/>
                  </a:cubicBezTo>
                  <a:cubicBezTo>
                    <a:pt x="36830" y="12700"/>
                    <a:pt x="57150" y="2540"/>
                    <a:pt x="74930" y="1270"/>
                  </a:cubicBezTo>
                  <a:cubicBezTo>
                    <a:pt x="92710" y="0"/>
                    <a:pt x="129540" y="16510"/>
                    <a:pt x="129540" y="16510"/>
                  </a:cubicBezTo>
                </a:path>
              </a:pathLst>
            </a:custGeom>
            <a:solidFill>
              <a:srgbClr val="E7191F"/>
            </a:solidFill>
            <a:ln>
              <a:noFill/>
            </a:ln>
          </p:spPr>
        </p:sp>
      </p:grpSp>
      <p:grpSp>
        <p:nvGrpSpPr>
          <p:cNvPr id="7" name="Group 7"/>
          <p:cNvGrpSpPr/>
          <p:nvPr/>
        </p:nvGrpSpPr>
        <p:grpSpPr>
          <a:xfrm>
            <a:off x="3047048" y="7549515"/>
            <a:ext cx="472440" cy="412432"/>
            <a:chOff x="0" y="0"/>
            <a:chExt cx="629920" cy="549910"/>
          </a:xfrm>
        </p:grpSpPr>
        <p:sp>
          <p:nvSpPr>
            <p:cNvPr id="8" name="Freeform 8"/>
            <p:cNvSpPr/>
            <p:nvPr/>
          </p:nvSpPr>
          <p:spPr>
            <a:xfrm>
              <a:off x="45720" y="46990"/>
              <a:ext cx="539750" cy="457200"/>
            </a:xfrm>
            <a:custGeom>
              <a:avLst/>
              <a:gdLst/>
              <a:ahLst/>
              <a:cxnLst/>
              <a:rect l="l" t="t" r="r" b="b"/>
              <a:pathLst>
                <a:path w="539750" h="457200">
                  <a:moveTo>
                    <a:pt x="481330" y="158750"/>
                  </a:moveTo>
                  <a:cubicBezTo>
                    <a:pt x="325120" y="248920"/>
                    <a:pt x="323850" y="275590"/>
                    <a:pt x="304800" y="294640"/>
                  </a:cubicBezTo>
                  <a:cubicBezTo>
                    <a:pt x="284480" y="316230"/>
                    <a:pt x="252730" y="326390"/>
                    <a:pt x="226060" y="347980"/>
                  </a:cubicBezTo>
                  <a:cubicBezTo>
                    <a:pt x="194310" y="374650"/>
                    <a:pt x="161290" y="429260"/>
                    <a:pt x="130810" y="444500"/>
                  </a:cubicBezTo>
                  <a:cubicBezTo>
                    <a:pt x="111760" y="454660"/>
                    <a:pt x="92710" y="457200"/>
                    <a:pt x="74930" y="452120"/>
                  </a:cubicBezTo>
                  <a:cubicBezTo>
                    <a:pt x="53340" y="445770"/>
                    <a:pt x="20320" y="422910"/>
                    <a:pt x="10160" y="401320"/>
                  </a:cubicBezTo>
                  <a:cubicBezTo>
                    <a:pt x="0" y="378460"/>
                    <a:pt x="3810" y="339090"/>
                    <a:pt x="16510" y="318770"/>
                  </a:cubicBezTo>
                  <a:cubicBezTo>
                    <a:pt x="29210" y="298450"/>
                    <a:pt x="63500" y="279400"/>
                    <a:pt x="87630" y="278130"/>
                  </a:cubicBezTo>
                  <a:cubicBezTo>
                    <a:pt x="111760" y="276860"/>
                    <a:pt x="147320" y="295910"/>
                    <a:pt x="162560" y="313690"/>
                  </a:cubicBezTo>
                  <a:cubicBezTo>
                    <a:pt x="175260" y="327660"/>
                    <a:pt x="179070" y="349250"/>
                    <a:pt x="179070" y="367030"/>
                  </a:cubicBezTo>
                  <a:cubicBezTo>
                    <a:pt x="179070" y="384810"/>
                    <a:pt x="171450" y="406400"/>
                    <a:pt x="160020" y="420370"/>
                  </a:cubicBezTo>
                  <a:cubicBezTo>
                    <a:pt x="148590" y="434340"/>
                    <a:pt x="129540" y="445770"/>
                    <a:pt x="113030" y="450850"/>
                  </a:cubicBezTo>
                  <a:cubicBezTo>
                    <a:pt x="96520" y="455930"/>
                    <a:pt x="73660" y="455930"/>
                    <a:pt x="57150" y="447040"/>
                  </a:cubicBezTo>
                  <a:cubicBezTo>
                    <a:pt x="36830" y="436880"/>
                    <a:pt x="11430" y="403860"/>
                    <a:pt x="5080" y="382270"/>
                  </a:cubicBezTo>
                  <a:cubicBezTo>
                    <a:pt x="0" y="364490"/>
                    <a:pt x="2540" y="345440"/>
                    <a:pt x="12700" y="327660"/>
                  </a:cubicBezTo>
                  <a:cubicBezTo>
                    <a:pt x="27940" y="299720"/>
                    <a:pt x="78740" y="279400"/>
                    <a:pt x="113030" y="246380"/>
                  </a:cubicBezTo>
                  <a:cubicBezTo>
                    <a:pt x="156210" y="205740"/>
                    <a:pt x="199390" y="139700"/>
                    <a:pt x="247650" y="101600"/>
                  </a:cubicBezTo>
                  <a:cubicBezTo>
                    <a:pt x="289560" y="67310"/>
                    <a:pt x="340360" y="38100"/>
                    <a:pt x="381000" y="21590"/>
                  </a:cubicBezTo>
                  <a:cubicBezTo>
                    <a:pt x="412750" y="8890"/>
                    <a:pt x="445770" y="0"/>
                    <a:pt x="469900" y="3810"/>
                  </a:cubicBezTo>
                  <a:cubicBezTo>
                    <a:pt x="488950" y="7620"/>
                    <a:pt x="508000" y="16510"/>
                    <a:pt x="518160" y="31750"/>
                  </a:cubicBezTo>
                  <a:cubicBezTo>
                    <a:pt x="530860" y="49530"/>
                    <a:pt x="539750" y="83820"/>
                    <a:pt x="533400" y="105410"/>
                  </a:cubicBezTo>
                  <a:cubicBezTo>
                    <a:pt x="527050" y="127000"/>
                    <a:pt x="481330" y="158750"/>
                    <a:pt x="481330" y="158750"/>
                  </a:cubicBezTo>
                </a:path>
              </a:pathLst>
            </a:custGeom>
            <a:solidFill>
              <a:srgbClr val="E7191F"/>
            </a:solidFill>
            <a:ln>
              <a:noFill/>
            </a:ln>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13623651" y="1027907"/>
            <a:ext cx="6414740" cy="6631780"/>
          </a:xfrm>
          <a:custGeom>
            <a:avLst/>
            <a:gdLst/>
            <a:ahLst/>
            <a:cxnLst/>
            <a:rect l="l" t="t" r="r" b="b"/>
            <a:pathLst>
              <a:path w="6414740" h="6631780">
                <a:moveTo>
                  <a:pt x="0" y="0"/>
                </a:moveTo>
                <a:lnTo>
                  <a:pt x="6414740" y="0"/>
                </a:lnTo>
                <a:lnTo>
                  <a:pt x="6414740" y="6631781"/>
                </a:lnTo>
                <a:lnTo>
                  <a:pt x="0" y="6631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05699" y="2335213"/>
            <a:ext cx="12205698" cy="5324475"/>
          </a:xfrm>
          <a:prstGeom prst="rect">
            <a:avLst/>
          </a:prstGeom>
        </p:spPr>
        <p:txBody>
          <a:bodyPr lIns="0" tIns="0" rIns="0" bIns="0" rtlCol="0" anchor="t">
            <a:spAutoFit/>
          </a:bodyPr>
          <a:lstStyle/>
          <a:p>
            <a:pPr>
              <a:lnSpc>
                <a:spcPts val="4200"/>
              </a:lnSpc>
            </a:pPr>
            <a:r>
              <a:rPr lang="en-US" sz="3000" dirty="0" err="1">
                <a:solidFill>
                  <a:srgbClr val="000000"/>
                </a:solidFill>
                <a:latin typeface="Josefin Sans Regular"/>
              </a:rPr>
              <a:t>Với</a:t>
            </a:r>
            <a:r>
              <a:rPr lang="en-US" sz="3000" dirty="0">
                <a:solidFill>
                  <a:srgbClr val="000000"/>
                </a:solidFill>
                <a:latin typeface="Josefin Sans Regular"/>
              </a:rPr>
              <a:t> Flash, ta </a:t>
            </a:r>
            <a:r>
              <a:rPr lang="en-US" sz="3000" dirty="0" err="1">
                <a:solidFill>
                  <a:srgbClr val="000000"/>
                </a:solidFill>
                <a:latin typeface="Josefin Sans Regular"/>
              </a:rPr>
              <a:t>có</a:t>
            </a:r>
            <a:r>
              <a:rPr lang="en-US" sz="3000" dirty="0">
                <a:solidFill>
                  <a:srgbClr val="000000"/>
                </a:solidFill>
                <a:latin typeface="Josefin Sans Regular"/>
              </a:rPr>
              <a:t> 3 </a:t>
            </a:r>
            <a:r>
              <a:rPr lang="en-US" sz="3000" dirty="0" err="1">
                <a:solidFill>
                  <a:srgbClr val="000000"/>
                </a:solidFill>
                <a:latin typeface="Josefin Sans Regular"/>
              </a:rPr>
              <a:t>thao</a:t>
            </a:r>
            <a:r>
              <a:rPr lang="en-US" sz="3000" dirty="0">
                <a:solidFill>
                  <a:srgbClr val="000000"/>
                </a:solidFill>
                <a:latin typeface="Josefin Sans Regular"/>
              </a:rPr>
              <a:t> </a:t>
            </a:r>
            <a:r>
              <a:rPr lang="en-US" sz="3000" dirty="0" err="1">
                <a:solidFill>
                  <a:srgbClr val="000000"/>
                </a:solidFill>
                <a:latin typeface="Josefin Sans Regular"/>
              </a:rPr>
              <a:t>tác</a:t>
            </a:r>
            <a:r>
              <a:rPr lang="en-US" sz="3000" dirty="0">
                <a:solidFill>
                  <a:srgbClr val="000000"/>
                </a:solidFill>
                <a:latin typeface="Josefin Sans Regular"/>
              </a:rPr>
              <a:t> </a:t>
            </a:r>
            <a:r>
              <a:rPr lang="en-US" sz="3000" dirty="0" err="1">
                <a:solidFill>
                  <a:srgbClr val="000000"/>
                </a:solidFill>
                <a:latin typeface="Josefin Sans Regular"/>
              </a:rPr>
              <a:t>chính</a:t>
            </a:r>
            <a:r>
              <a:rPr lang="en-US" sz="3000" dirty="0">
                <a:solidFill>
                  <a:srgbClr val="000000"/>
                </a:solidFill>
                <a:latin typeface="Josefin Sans Regular"/>
              </a:rPr>
              <a:t>:</a:t>
            </a:r>
          </a:p>
          <a:p>
            <a:pPr marL="647700" lvl="1" indent="-323850">
              <a:lnSpc>
                <a:spcPts val="4200"/>
              </a:lnSpc>
              <a:buFont typeface="Arial"/>
              <a:buChar char="•"/>
            </a:pPr>
            <a:r>
              <a:rPr lang="en-US" sz="3000" u="sng" dirty="0" err="1">
                <a:solidFill>
                  <a:srgbClr val="000000"/>
                </a:solidFill>
                <a:latin typeface="Josefin Sans Regular"/>
              </a:rPr>
              <a:t>Đọc</a:t>
            </a:r>
            <a:r>
              <a:rPr lang="en-US" sz="3000" dirty="0">
                <a:solidFill>
                  <a:srgbClr val="000000"/>
                </a:solidFill>
                <a:latin typeface="Josefin Sans Regular"/>
              </a:rPr>
              <a:t>: </a:t>
            </a:r>
            <a:r>
              <a:rPr lang="en-US" sz="3000" dirty="0" err="1">
                <a:solidFill>
                  <a:srgbClr val="000000"/>
                </a:solidFill>
                <a:latin typeface="Josefin Sans Regular"/>
              </a:rPr>
              <a:t>đọc</a:t>
            </a:r>
            <a:r>
              <a:rPr lang="en-US" sz="3000" dirty="0">
                <a:solidFill>
                  <a:srgbClr val="000000"/>
                </a:solidFill>
                <a:latin typeface="Josefin Sans Regular"/>
              </a:rPr>
              <a:t> </a:t>
            </a:r>
            <a:r>
              <a:rPr lang="en-US" sz="3000" dirty="0" err="1">
                <a:solidFill>
                  <a:srgbClr val="000000"/>
                </a:solidFill>
                <a:latin typeface="Josefin Sans Regular"/>
              </a:rPr>
              <a:t>dữ</a:t>
            </a:r>
            <a:r>
              <a:rPr lang="en-US" sz="3000" dirty="0">
                <a:solidFill>
                  <a:srgbClr val="000000"/>
                </a:solidFill>
                <a:latin typeface="Josefin Sans Regular"/>
              </a:rPr>
              <a:t> </a:t>
            </a:r>
            <a:r>
              <a:rPr lang="en-US" sz="3000" dirty="0" err="1">
                <a:solidFill>
                  <a:srgbClr val="000000"/>
                </a:solidFill>
                <a:latin typeface="Josefin Sans Regular"/>
              </a:rPr>
              <a:t>liệu</a:t>
            </a:r>
            <a:r>
              <a:rPr lang="en-US" sz="3000" dirty="0">
                <a:solidFill>
                  <a:srgbClr val="000000"/>
                </a:solidFill>
                <a:latin typeface="Josefin Sans Regular"/>
              </a:rPr>
              <a:t> </a:t>
            </a:r>
            <a:r>
              <a:rPr lang="en-US" sz="3000" dirty="0" err="1">
                <a:solidFill>
                  <a:srgbClr val="000000"/>
                </a:solidFill>
                <a:latin typeface="Josefin Sans Regular"/>
              </a:rPr>
              <a:t>tại</a:t>
            </a:r>
            <a:r>
              <a:rPr lang="en-US" sz="3000" dirty="0">
                <a:solidFill>
                  <a:srgbClr val="000000"/>
                </a:solidFill>
                <a:latin typeface="Josefin Sans Regular"/>
              </a:rPr>
              <a:t> </a:t>
            </a:r>
            <a:r>
              <a:rPr lang="en-US" sz="3000" dirty="0" err="1">
                <a:solidFill>
                  <a:srgbClr val="000000"/>
                </a:solidFill>
                <a:latin typeface="Josefin Sans Regular"/>
              </a:rPr>
              <a:t>một</a:t>
            </a:r>
            <a:r>
              <a:rPr lang="en-US" sz="3000" dirty="0">
                <a:solidFill>
                  <a:srgbClr val="000000"/>
                </a:solidFill>
                <a:latin typeface="Josefin Sans Regular"/>
              </a:rPr>
              <a:t> </a:t>
            </a:r>
            <a:r>
              <a:rPr lang="en-US" sz="3000" dirty="0" err="1">
                <a:solidFill>
                  <a:srgbClr val="000000"/>
                </a:solidFill>
                <a:latin typeface="Josefin Sans Regular"/>
              </a:rPr>
              <a:t>địa</a:t>
            </a:r>
            <a:r>
              <a:rPr lang="en-US" sz="3000" dirty="0">
                <a:solidFill>
                  <a:srgbClr val="000000"/>
                </a:solidFill>
                <a:latin typeface="Josefin Sans Regular"/>
              </a:rPr>
              <a:t> </a:t>
            </a:r>
            <a:r>
              <a:rPr lang="en-US" sz="3000" dirty="0" err="1">
                <a:solidFill>
                  <a:srgbClr val="000000"/>
                </a:solidFill>
                <a:latin typeface="Josefin Sans Regular"/>
              </a:rPr>
              <a:t>chỉ</a:t>
            </a:r>
            <a:r>
              <a:rPr lang="en-US" sz="3000" dirty="0">
                <a:solidFill>
                  <a:srgbClr val="000000"/>
                </a:solidFill>
                <a:latin typeface="Josefin Sans Regular"/>
              </a:rPr>
              <a:t> </a:t>
            </a:r>
            <a:r>
              <a:rPr lang="en-US" sz="3000" dirty="0" err="1">
                <a:solidFill>
                  <a:srgbClr val="000000"/>
                </a:solidFill>
                <a:latin typeface="Josefin Sans Regular"/>
              </a:rPr>
              <a:t>nhất</a:t>
            </a:r>
            <a:r>
              <a:rPr lang="en-US" sz="3000" dirty="0">
                <a:solidFill>
                  <a:srgbClr val="000000"/>
                </a:solidFill>
                <a:latin typeface="Josefin Sans Regular"/>
              </a:rPr>
              <a:t> </a:t>
            </a:r>
            <a:r>
              <a:rPr lang="en-US" sz="3000" dirty="0" err="1">
                <a:solidFill>
                  <a:srgbClr val="000000"/>
                </a:solidFill>
                <a:latin typeface="Josefin Sans Regular"/>
              </a:rPr>
              <a:t>định</a:t>
            </a:r>
            <a:endParaRPr lang="en-US" sz="3000" dirty="0">
              <a:solidFill>
                <a:srgbClr val="000000"/>
              </a:solidFill>
              <a:latin typeface="Josefin Sans Regular"/>
            </a:endParaRPr>
          </a:p>
          <a:p>
            <a:pPr marL="647700" lvl="1" indent="-323850">
              <a:lnSpc>
                <a:spcPts val="4200"/>
              </a:lnSpc>
              <a:buFont typeface="Arial"/>
              <a:buChar char="•"/>
            </a:pPr>
            <a:r>
              <a:rPr lang="en-US" sz="3000" u="sng" dirty="0" err="1">
                <a:solidFill>
                  <a:srgbClr val="000000"/>
                </a:solidFill>
                <a:latin typeface="Josefin Sans Regular"/>
              </a:rPr>
              <a:t>Ghi</a:t>
            </a:r>
            <a:r>
              <a:rPr lang="en-US" sz="3000" dirty="0">
                <a:solidFill>
                  <a:srgbClr val="000000"/>
                </a:solidFill>
                <a:latin typeface="Josefin Sans Regular"/>
              </a:rPr>
              <a:t>: </a:t>
            </a:r>
            <a:r>
              <a:rPr lang="en-US" sz="3000" dirty="0" err="1">
                <a:solidFill>
                  <a:srgbClr val="000000"/>
                </a:solidFill>
                <a:latin typeface="Josefin Sans Regular"/>
              </a:rPr>
              <a:t>ghi</a:t>
            </a:r>
            <a:r>
              <a:rPr lang="en-US" sz="3000" dirty="0">
                <a:solidFill>
                  <a:srgbClr val="000000"/>
                </a:solidFill>
                <a:latin typeface="Josefin Sans Regular"/>
              </a:rPr>
              <a:t> </a:t>
            </a:r>
            <a:r>
              <a:rPr lang="en-US" sz="3000" dirty="0" err="1">
                <a:solidFill>
                  <a:srgbClr val="000000"/>
                </a:solidFill>
                <a:latin typeface="Josefin Sans Regular"/>
              </a:rPr>
              <a:t>dữ</a:t>
            </a:r>
            <a:r>
              <a:rPr lang="en-US" sz="3000" dirty="0">
                <a:solidFill>
                  <a:srgbClr val="000000"/>
                </a:solidFill>
                <a:latin typeface="Josefin Sans Regular"/>
              </a:rPr>
              <a:t> </a:t>
            </a:r>
            <a:r>
              <a:rPr lang="en-US" sz="3000" dirty="0" err="1">
                <a:solidFill>
                  <a:srgbClr val="000000"/>
                </a:solidFill>
                <a:latin typeface="Josefin Sans Regular"/>
              </a:rPr>
              <a:t>liệu</a:t>
            </a:r>
            <a:r>
              <a:rPr lang="en-US" sz="3000" dirty="0">
                <a:solidFill>
                  <a:srgbClr val="000000"/>
                </a:solidFill>
                <a:latin typeface="Josefin Sans Regular"/>
              </a:rPr>
              <a:t> </a:t>
            </a:r>
            <a:r>
              <a:rPr lang="en-US" sz="3000" dirty="0" err="1">
                <a:solidFill>
                  <a:srgbClr val="000000"/>
                </a:solidFill>
                <a:latin typeface="Josefin Sans Regular"/>
              </a:rPr>
              <a:t>vào</a:t>
            </a:r>
            <a:r>
              <a:rPr lang="en-US" sz="3000" dirty="0">
                <a:solidFill>
                  <a:srgbClr val="000000"/>
                </a:solidFill>
                <a:latin typeface="Josefin Sans Regular"/>
              </a:rPr>
              <a:t> </a:t>
            </a:r>
            <a:r>
              <a:rPr lang="en-US" sz="3000" dirty="0" err="1">
                <a:solidFill>
                  <a:srgbClr val="000000"/>
                </a:solidFill>
                <a:latin typeface="Josefin Sans Regular"/>
              </a:rPr>
              <a:t>địa</a:t>
            </a:r>
            <a:r>
              <a:rPr lang="en-US" sz="3000" dirty="0">
                <a:solidFill>
                  <a:srgbClr val="000000"/>
                </a:solidFill>
                <a:latin typeface="Josefin Sans Regular"/>
              </a:rPr>
              <a:t> </a:t>
            </a:r>
            <a:r>
              <a:rPr lang="en-US" sz="3000" dirty="0" err="1">
                <a:solidFill>
                  <a:srgbClr val="000000"/>
                </a:solidFill>
                <a:latin typeface="Josefin Sans Regular"/>
              </a:rPr>
              <a:t>chỉ</a:t>
            </a:r>
            <a:r>
              <a:rPr lang="en-US" sz="3000" dirty="0">
                <a:solidFill>
                  <a:srgbClr val="000000"/>
                </a:solidFill>
                <a:latin typeface="Josefin Sans Regular"/>
              </a:rPr>
              <a:t> </a:t>
            </a:r>
            <a:r>
              <a:rPr lang="en-US" sz="3000" dirty="0" err="1">
                <a:solidFill>
                  <a:srgbClr val="000000"/>
                </a:solidFill>
                <a:latin typeface="Josefin Sans Regular"/>
              </a:rPr>
              <a:t>nào</a:t>
            </a:r>
            <a:r>
              <a:rPr lang="en-US" sz="3000" dirty="0">
                <a:solidFill>
                  <a:srgbClr val="000000"/>
                </a:solidFill>
                <a:latin typeface="Josefin Sans Regular"/>
              </a:rPr>
              <a:t> </a:t>
            </a:r>
            <a:r>
              <a:rPr lang="en-US" sz="3000" dirty="0" err="1">
                <a:solidFill>
                  <a:srgbClr val="000000"/>
                </a:solidFill>
                <a:latin typeface="Josefin Sans Regular"/>
              </a:rPr>
              <a:t>đó</a:t>
            </a:r>
            <a:r>
              <a:rPr lang="en-US" sz="3000" dirty="0">
                <a:solidFill>
                  <a:srgbClr val="000000"/>
                </a:solidFill>
                <a:latin typeface="Josefin Sans Regular"/>
              </a:rPr>
              <a:t>, </a:t>
            </a:r>
            <a:r>
              <a:rPr lang="en-US" sz="3000" dirty="0" err="1">
                <a:solidFill>
                  <a:srgbClr val="000000"/>
                </a:solidFill>
                <a:latin typeface="Josefin Sans Regular"/>
              </a:rPr>
              <a:t>có</a:t>
            </a:r>
            <a:r>
              <a:rPr lang="en-US" sz="3000" dirty="0">
                <a:solidFill>
                  <a:srgbClr val="000000"/>
                </a:solidFill>
                <a:latin typeface="Josefin Sans Regular"/>
              </a:rPr>
              <a:t> </a:t>
            </a:r>
            <a:r>
              <a:rPr lang="en-US" sz="3000" dirty="0" err="1">
                <a:solidFill>
                  <a:srgbClr val="000000"/>
                </a:solidFill>
                <a:latin typeface="Josefin Sans Regular"/>
              </a:rPr>
              <a:t>nhiều</a:t>
            </a:r>
            <a:r>
              <a:rPr lang="en-US" sz="3000" dirty="0">
                <a:solidFill>
                  <a:srgbClr val="000000"/>
                </a:solidFill>
                <a:latin typeface="Josefin Sans Regular"/>
              </a:rPr>
              <a:t> </a:t>
            </a:r>
            <a:r>
              <a:rPr lang="en-US" sz="3000" dirty="0" err="1">
                <a:solidFill>
                  <a:srgbClr val="000000"/>
                </a:solidFill>
                <a:latin typeface="Josefin Sans Regular"/>
              </a:rPr>
              <a:t>chế</a:t>
            </a:r>
            <a:r>
              <a:rPr lang="en-US" sz="3000" dirty="0">
                <a:solidFill>
                  <a:srgbClr val="000000"/>
                </a:solidFill>
                <a:latin typeface="Josefin Sans Regular"/>
              </a:rPr>
              <a:t> </a:t>
            </a:r>
            <a:r>
              <a:rPr lang="en-US" sz="3000" dirty="0" err="1">
                <a:solidFill>
                  <a:srgbClr val="000000"/>
                </a:solidFill>
                <a:latin typeface="Josefin Sans Regular"/>
              </a:rPr>
              <a:t>độ</a:t>
            </a:r>
            <a:r>
              <a:rPr lang="en-US" sz="3000" dirty="0">
                <a:solidFill>
                  <a:srgbClr val="000000"/>
                </a:solidFill>
                <a:latin typeface="Josefin Sans Regular"/>
              </a:rPr>
              <a:t> </a:t>
            </a:r>
            <a:r>
              <a:rPr lang="en-US" sz="3000" dirty="0" err="1">
                <a:solidFill>
                  <a:srgbClr val="000000"/>
                </a:solidFill>
                <a:latin typeface="Josefin Sans Regular"/>
              </a:rPr>
              <a:t>ghi</a:t>
            </a:r>
            <a:r>
              <a:rPr lang="en-US" sz="3000" dirty="0">
                <a:solidFill>
                  <a:srgbClr val="000000"/>
                </a:solidFill>
                <a:latin typeface="Josefin Sans Regular"/>
              </a:rPr>
              <a:t>, </a:t>
            </a:r>
            <a:r>
              <a:rPr lang="en-US" sz="3000" dirty="0" err="1">
                <a:solidFill>
                  <a:srgbClr val="000000"/>
                </a:solidFill>
                <a:latin typeface="Josefin Sans Regular"/>
              </a:rPr>
              <a:t>phổ</a:t>
            </a:r>
            <a:r>
              <a:rPr lang="en-US" sz="3000" dirty="0">
                <a:solidFill>
                  <a:srgbClr val="000000"/>
                </a:solidFill>
                <a:latin typeface="Josefin Sans Regular"/>
              </a:rPr>
              <a:t> </a:t>
            </a:r>
            <a:r>
              <a:rPr lang="en-US" sz="3000" dirty="0" err="1">
                <a:solidFill>
                  <a:srgbClr val="000000"/>
                </a:solidFill>
                <a:latin typeface="Josefin Sans Regular"/>
              </a:rPr>
              <a:t>biến</a:t>
            </a:r>
            <a:r>
              <a:rPr lang="en-US" sz="3000" dirty="0">
                <a:solidFill>
                  <a:srgbClr val="000000"/>
                </a:solidFill>
                <a:latin typeface="Josefin Sans Regular"/>
              </a:rPr>
              <a:t> </a:t>
            </a:r>
            <a:r>
              <a:rPr lang="en-US" sz="3000" dirty="0" err="1">
                <a:solidFill>
                  <a:srgbClr val="000000"/>
                </a:solidFill>
                <a:latin typeface="Josefin Sans Regular"/>
              </a:rPr>
              <a:t>nhất</a:t>
            </a:r>
            <a:r>
              <a:rPr lang="en-US" sz="3000" dirty="0">
                <a:solidFill>
                  <a:srgbClr val="000000"/>
                </a:solidFill>
                <a:latin typeface="Josefin Sans Regular"/>
              </a:rPr>
              <a:t> </a:t>
            </a:r>
            <a:r>
              <a:rPr lang="en-US" sz="3000" dirty="0" err="1">
                <a:solidFill>
                  <a:srgbClr val="000000"/>
                </a:solidFill>
                <a:latin typeface="Josefin Sans Regular"/>
              </a:rPr>
              <a:t>là</a:t>
            </a:r>
            <a:r>
              <a:rPr lang="en-US" sz="3000" dirty="0">
                <a:solidFill>
                  <a:srgbClr val="000000"/>
                </a:solidFill>
                <a:latin typeface="Josefin Sans Regular"/>
              </a:rPr>
              <a:t> </a:t>
            </a:r>
            <a:r>
              <a:rPr lang="en-US" sz="3000" dirty="0" err="1">
                <a:solidFill>
                  <a:srgbClr val="000000"/>
                </a:solidFill>
                <a:latin typeface="Josefin Sans Regular"/>
              </a:rPr>
              <a:t>ghi</a:t>
            </a:r>
            <a:r>
              <a:rPr lang="en-US" sz="3000" dirty="0">
                <a:solidFill>
                  <a:srgbClr val="000000"/>
                </a:solidFill>
                <a:latin typeface="Josefin Sans Regular"/>
              </a:rPr>
              <a:t> </a:t>
            </a:r>
            <a:r>
              <a:rPr lang="en-US" sz="3000" dirty="0" err="1">
                <a:solidFill>
                  <a:srgbClr val="000000"/>
                </a:solidFill>
                <a:latin typeface="Josefin Sans Regular"/>
              </a:rPr>
              <a:t>theo</a:t>
            </a:r>
            <a:r>
              <a:rPr lang="en-US" sz="3000" dirty="0">
                <a:solidFill>
                  <a:srgbClr val="000000"/>
                </a:solidFill>
                <a:latin typeface="Josefin Sans Regular"/>
              </a:rPr>
              <a:t> word (4 byte)</a:t>
            </a:r>
          </a:p>
          <a:p>
            <a:pPr marL="647700" lvl="1" indent="-323850">
              <a:lnSpc>
                <a:spcPts val="4200"/>
              </a:lnSpc>
              <a:buFont typeface="Arial"/>
              <a:buChar char="•"/>
            </a:pPr>
            <a:r>
              <a:rPr lang="en-US" sz="3000" u="sng" dirty="0" err="1">
                <a:solidFill>
                  <a:srgbClr val="000000"/>
                </a:solidFill>
                <a:latin typeface="Josefin Sans Regular"/>
              </a:rPr>
              <a:t>Xóa</a:t>
            </a:r>
            <a:r>
              <a:rPr lang="en-US" sz="3000" dirty="0">
                <a:solidFill>
                  <a:srgbClr val="000000"/>
                </a:solidFill>
                <a:latin typeface="Josefin Sans Regular"/>
              </a:rPr>
              <a:t>: </a:t>
            </a:r>
            <a:r>
              <a:rPr lang="en-US" sz="3000" dirty="0" err="1">
                <a:solidFill>
                  <a:srgbClr val="000000"/>
                </a:solidFill>
                <a:latin typeface="Josefin Sans Regular"/>
              </a:rPr>
              <a:t>xóa</a:t>
            </a:r>
            <a:r>
              <a:rPr lang="en-US" sz="3000" dirty="0">
                <a:solidFill>
                  <a:srgbClr val="000000"/>
                </a:solidFill>
                <a:latin typeface="Josefin Sans Regular"/>
              </a:rPr>
              <a:t> </a:t>
            </a:r>
            <a:r>
              <a:rPr lang="en-US" sz="3000" dirty="0" err="1">
                <a:solidFill>
                  <a:srgbClr val="000000"/>
                </a:solidFill>
                <a:latin typeface="Josefin Sans Regular"/>
              </a:rPr>
              <a:t>dữ</a:t>
            </a:r>
            <a:r>
              <a:rPr lang="en-US" sz="3000" dirty="0">
                <a:solidFill>
                  <a:srgbClr val="000000"/>
                </a:solidFill>
                <a:latin typeface="Josefin Sans Regular"/>
              </a:rPr>
              <a:t> </a:t>
            </a:r>
            <a:r>
              <a:rPr lang="en-US" sz="3000" dirty="0" err="1">
                <a:solidFill>
                  <a:srgbClr val="000000"/>
                </a:solidFill>
                <a:latin typeface="Josefin Sans Regular"/>
              </a:rPr>
              <a:t>liệu</a:t>
            </a:r>
            <a:r>
              <a:rPr lang="en-US" sz="3000" dirty="0">
                <a:solidFill>
                  <a:srgbClr val="000000"/>
                </a:solidFill>
                <a:latin typeface="Josefin Sans Regular"/>
              </a:rPr>
              <a:t> </a:t>
            </a:r>
            <a:r>
              <a:rPr lang="en-US" sz="3000" dirty="0" err="1">
                <a:solidFill>
                  <a:srgbClr val="000000"/>
                </a:solidFill>
                <a:latin typeface="Josefin Sans Regular"/>
              </a:rPr>
              <a:t>tại</a:t>
            </a:r>
            <a:r>
              <a:rPr lang="en-US" sz="3000" dirty="0">
                <a:solidFill>
                  <a:srgbClr val="000000"/>
                </a:solidFill>
                <a:latin typeface="Josefin Sans Regular"/>
              </a:rPr>
              <a:t> 1 </a:t>
            </a:r>
            <a:r>
              <a:rPr lang="en-US" sz="3000" dirty="0" err="1">
                <a:solidFill>
                  <a:srgbClr val="000000"/>
                </a:solidFill>
                <a:latin typeface="Josefin Sans Regular"/>
              </a:rPr>
              <a:t>địa</a:t>
            </a:r>
            <a:r>
              <a:rPr lang="en-US" sz="3000" dirty="0">
                <a:solidFill>
                  <a:srgbClr val="000000"/>
                </a:solidFill>
                <a:latin typeface="Josefin Sans Regular"/>
              </a:rPr>
              <a:t> </a:t>
            </a:r>
            <a:r>
              <a:rPr lang="en-US" sz="3000" dirty="0" err="1">
                <a:solidFill>
                  <a:srgbClr val="000000"/>
                </a:solidFill>
                <a:latin typeface="Josefin Sans Regular"/>
              </a:rPr>
              <a:t>chỉ</a:t>
            </a:r>
            <a:r>
              <a:rPr lang="en-US" sz="3000" dirty="0">
                <a:solidFill>
                  <a:srgbClr val="000000"/>
                </a:solidFill>
                <a:latin typeface="Josefin Sans Regular"/>
              </a:rPr>
              <a:t> </a:t>
            </a:r>
            <a:r>
              <a:rPr lang="en-US" sz="3000" dirty="0" err="1">
                <a:solidFill>
                  <a:srgbClr val="000000"/>
                </a:solidFill>
                <a:latin typeface="Josefin Sans Regular"/>
              </a:rPr>
              <a:t>nào</a:t>
            </a:r>
            <a:r>
              <a:rPr lang="en-US" sz="3000" dirty="0">
                <a:solidFill>
                  <a:srgbClr val="000000"/>
                </a:solidFill>
                <a:latin typeface="Josefin Sans Regular"/>
              </a:rPr>
              <a:t> </a:t>
            </a:r>
            <a:r>
              <a:rPr lang="en-US" sz="3000" dirty="0" err="1">
                <a:solidFill>
                  <a:srgbClr val="000000"/>
                </a:solidFill>
                <a:latin typeface="Josefin Sans Regular"/>
              </a:rPr>
              <a:t>đó</a:t>
            </a:r>
            <a:r>
              <a:rPr lang="en-US" sz="3000" dirty="0">
                <a:solidFill>
                  <a:srgbClr val="000000"/>
                </a:solidFill>
                <a:latin typeface="Josefin Sans Regular"/>
              </a:rPr>
              <a:t>, </a:t>
            </a:r>
            <a:r>
              <a:rPr lang="en-US" sz="3000" dirty="0" err="1">
                <a:solidFill>
                  <a:srgbClr val="000000"/>
                </a:solidFill>
                <a:latin typeface="Josefin Sans Regular"/>
              </a:rPr>
              <a:t>chế</a:t>
            </a:r>
            <a:r>
              <a:rPr lang="en-US" sz="3000" dirty="0">
                <a:solidFill>
                  <a:srgbClr val="000000"/>
                </a:solidFill>
                <a:latin typeface="Josefin Sans Regular"/>
              </a:rPr>
              <a:t> </a:t>
            </a:r>
            <a:r>
              <a:rPr lang="en-US" sz="3000" dirty="0" err="1">
                <a:solidFill>
                  <a:srgbClr val="000000"/>
                </a:solidFill>
                <a:latin typeface="Josefin Sans Regular"/>
              </a:rPr>
              <a:t>độ</a:t>
            </a:r>
            <a:r>
              <a:rPr lang="en-US" sz="3000" dirty="0">
                <a:solidFill>
                  <a:srgbClr val="000000"/>
                </a:solidFill>
                <a:latin typeface="Josefin Sans Regular"/>
              </a:rPr>
              <a:t> </a:t>
            </a:r>
            <a:r>
              <a:rPr lang="en-US" sz="3000" dirty="0" err="1">
                <a:solidFill>
                  <a:srgbClr val="000000"/>
                </a:solidFill>
                <a:latin typeface="Josefin Sans Regular"/>
              </a:rPr>
              <a:t>phổ</a:t>
            </a:r>
            <a:r>
              <a:rPr lang="en-US" sz="3000" dirty="0">
                <a:solidFill>
                  <a:srgbClr val="000000"/>
                </a:solidFill>
                <a:latin typeface="Josefin Sans Regular"/>
              </a:rPr>
              <a:t> </a:t>
            </a:r>
            <a:r>
              <a:rPr lang="en-US" sz="3000" dirty="0" err="1">
                <a:solidFill>
                  <a:srgbClr val="000000"/>
                </a:solidFill>
                <a:latin typeface="Josefin Sans Regular"/>
              </a:rPr>
              <a:t>biến</a:t>
            </a:r>
            <a:r>
              <a:rPr lang="en-US" sz="3000" dirty="0">
                <a:solidFill>
                  <a:srgbClr val="000000"/>
                </a:solidFill>
                <a:latin typeface="Josefin Sans Regular"/>
              </a:rPr>
              <a:t> </a:t>
            </a:r>
            <a:r>
              <a:rPr lang="en-US" sz="3000" dirty="0" err="1">
                <a:solidFill>
                  <a:srgbClr val="000000"/>
                </a:solidFill>
                <a:latin typeface="Josefin Sans Regular"/>
              </a:rPr>
              <a:t>nhất</a:t>
            </a:r>
            <a:r>
              <a:rPr lang="en-US" sz="3000" dirty="0">
                <a:solidFill>
                  <a:srgbClr val="000000"/>
                </a:solidFill>
                <a:latin typeface="Josefin Sans Regular"/>
              </a:rPr>
              <a:t> </a:t>
            </a:r>
            <a:r>
              <a:rPr lang="en-US" sz="3000" dirty="0" err="1">
                <a:solidFill>
                  <a:srgbClr val="000000"/>
                </a:solidFill>
                <a:latin typeface="Josefin Sans Regular"/>
              </a:rPr>
              <a:t>là</a:t>
            </a:r>
            <a:r>
              <a:rPr lang="en-US" sz="3000" dirty="0">
                <a:solidFill>
                  <a:srgbClr val="000000"/>
                </a:solidFill>
                <a:latin typeface="Josefin Sans Regular"/>
              </a:rPr>
              <a:t> </a:t>
            </a:r>
            <a:r>
              <a:rPr lang="en-US" sz="3000" dirty="0" err="1">
                <a:solidFill>
                  <a:srgbClr val="000000"/>
                </a:solidFill>
                <a:latin typeface="Josefin Sans Regular"/>
              </a:rPr>
              <a:t>xóa</a:t>
            </a:r>
            <a:r>
              <a:rPr lang="en-US" sz="3000" dirty="0">
                <a:solidFill>
                  <a:srgbClr val="000000"/>
                </a:solidFill>
                <a:latin typeface="Josefin Sans Regular"/>
              </a:rPr>
              <a:t> </a:t>
            </a:r>
            <a:r>
              <a:rPr lang="en-US" sz="3000" dirty="0" err="1">
                <a:solidFill>
                  <a:srgbClr val="000000"/>
                </a:solidFill>
                <a:latin typeface="Josefin Sans Regular"/>
              </a:rPr>
              <a:t>theo</a:t>
            </a:r>
            <a:r>
              <a:rPr lang="en-US" sz="3000" dirty="0">
                <a:solidFill>
                  <a:srgbClr val="000000"/>
                </a:solidFill>
                <a:latin typeface="Josefin Sans Regular"/>
              </a:rPr>
              <a:t> Sector (1 kB)</a:t>
            </a:r>
          </a:p>
          <a:p>
            <a:pPr>
              <a:lnSpc>
                <a:spcPts val="4200"/>
              </a:lnSpc>
            </a:pPr>
            <a:endParaRPr lang="en-US" sz="3000" dirty="0">
              <a:solidFill>
                <a:srgbClr val="000000"/>
              </a:solidFill>
              <a:latin typeface="Josefin Sans Regular"/>
            </a:endParaRPr>
          </a:p>
          <a:p>
            <a:pPr>
              <a:lnSpc>
                <a:spcPts val="4200"/>
              </a:lnSpc>
            </a:pPr>
            <a:r>
              <a:rPr lang="en-US" sz="3000" dirty="0">
                <a:solidFill>
                  <a:srgbClr val="000000"/>
                </a:solidFill>
                <a:latin typeface="Josefin Sans Regular"/>
              </a:rPr>
              <a:t>Trong </a:t>
            </a:r>
            <a:r>
              <a:rPr lang="en-US" sz="3000" dirty="0" err="1">
                <a:solidFill>
                  <a:srgbClr val="000000"/>
                </a:solidFill>
                <a:latin typeface="Josefin Sans Regular"/>
              </a:rPr>
              <a:t>bài</a:t>
            </a:r>
            <a:r>
              <a:rPr lang="en-US" sz="3000" dirty="0">
                <a:solidFill>
                  <a:srgbClr val="000000"/>
                </a:solidFill>
                <a:latin typeface="Josefin Sans Regular"/>
              </a:rPr>
              <a:t> Mock </a:t>
            </a:r>
            <a:r>
              <a:rPr lang="en-US" sz="3000" dirty="0" err="1">
                <a:solidFill>
                  <a:srgbClr val="000000"/>
                </a:solidFill>
                <a:latin typeface="Josefin Sans Regular"/>
              </a:rPr>
              <a:t>này</a:t>
            </a:r>
            <a:r>
              <a:rPr lang="en-US" sz="3000" dirty="0">
                <a:solidFill>
                  <a:srgbClr val="000000"/>
                </a:solidFill>
                <a:latin typeface="Josefin Sans Regular"/>
              </a:rPr>
              <a:t>, file </a:t>
            </a:r>
            <a:r>
              <a:rPr lang="en-US" sz="3000" dirty="0" err="1">
                <a:solidFill>
                  <a:srgbClr val="000000"/>
                </a:solidFill>
                <a:latin typeface="Josefin Sans Regular"/>
              </a:rPr>
              <a:t>nhị</a:t>
            </a:r>
            <a:r>
              <a:rPr lang="en-US" sz="3000" dirty="0">
                <a:solidFill>
                  <a:srgbClr val="000000"/>
                </a:solidFill>
                <a:latin typeface="Josefin Sans Regular"/>
              </a:rPr>
              <a:t> </a:t>
            </a:r>
            <a:r>
              <a:rPr lang="en-US" sz="3000" dirty="0" err="1">
                <a:solidFill>
                  <a:srgbClr val="000000"/>
                </a:solidFill>
                <a:latin typeface="Josefin Sans Regular"/>
              </a:rPr>
              <a:t>phân</a:t>
            </a:r>
            <a:r>
              <a:rPr lang="en-US" sz="3000" dirty="0">
                <a:solidFill>
                  <a:srgbClr val="000000"/>
                </a:solidFill>
                <a:latin typeface="Josefin Sans Regular"/>
              </a:rPr>
              <a:t> </a:t>
            </a:r>
            <a:r>
              <a:rPr lang="en-US" sz="3000" dirty="0" err="1">
                <a:solidFill>
                  <a:srgbClr val="000000"/>
                </a:solidFill>
                <a:latin typeface="Josefin Sans Regular"/>
              </a:rPr>
              <a:t>được</a:t>
            </a:r>
            <a:r>
              <a:rPr lang="en-US" sz="3000" dirty="0">
                <a:solidFill>
                  <a:srgbClr val="000000"/>
                </a:solidFill>
                <a:latin typeface="Josefin Sans Regular"/>
              </a:rPr>
              <a:t> </a:t>
            </a:r>
            <a:r>
              <a:rPr lang="en-US" sz="3000" dirty="0" err="1">
                <a:solidFill>
                  <a:srgbClr val="000000"/>
                </a:solidFill>
                <a:latin typeface="Josefin Sans Regular"/>
              </a:rPr>
              <a:t>dùng</a:t>
            </a:r>
            <a:r>
              <a:rPr lang="en-US" sz="3000" dirty="0">
                <a:solidFill>
                  <a:srgbClr val="000000"/>
                </a:solidFill>
                <a:latin typeface="Josefin Sans Regular"/>
              </a:rPr>
              <a:t> </a:t>
            </a:r>
            <a:r>
              <a:rPr lang="en-US" sz="3000" dirty="0" err="1">
                <a:solidFill>
                  <a:srgbClr val="000000"/>
                </a:solidFill>
                <a:latin typeface="Josefin Sans Regular"/>
              </a:rPr>
              <a:t>để</a:t>
            </a:r>
            <a:r>
              <a:rPr lang="en-US" sz="3000" dirty="0">
                <a:solidFill>
                  <a:srgbClr val="000000"/>
                </a:solidFill>
                <a:latin typeface="Josefin Sans Regular"/>
              </a:rPr>
              <a:t> </a:t>
            </a:r>
            <a:r>
              <a:rPr lang="en-US" sz="3000" dirty="0" err="1">
                <a:solidFill>
                  <a:srgbClr val="000000"/>
                </a:solidFill>
                <a:latin typeface="Josefin Sans Regular"/>
              </a:rPr>
              <a:t>ghi</a:t>
            </a:r>
            <a:r>
              <a:rPr lang="en-US" sz="3000" dirty="0">
                <a:solidFill>
                  <a:srgbClr val="000000"/>
                </a:solidFill>
                <a:latin typeface="Josefin Sans Regular"/>
              </a:rPr>
              <a:t> </a:t>
            </a:r>
            <a:r>
              <a:rPr lang="en-US" sz="3000" dirty="0" err="1">
                <a:solidFill>
                  <a:srgbClr val="000000"/>
                </a:solidFill>
                <a:latin typeface="Josefin Sans Regular"/>
              </a:rPr>
              <a:t>dữ</a:t>
            </a:r>
            <a:r>
              <a:rPr lang="en-US" sz="3000" dirty="0">
                <a:solidFill>
                  <a:srgbClr val="000000"/>
                </a:solidFill>
                <a:latin typeface="Josefin Sans Regular"/>
              </a:rPr>
              <a:t> </a:t>
            </a:r>
            <a:r>
              <a:rPr lang="en-US" sz="3000" dirty="0" err="1">
                <a:solidFill>
                  <a:srgbClr val="000000"/>
                </a:solidFill>
                <a:latin typeface="Josefin Sans Regular"/>
              </a:rPr>
              <a:t>liệu</a:t>
            </a:r>
            <a:r>
              <a:rPr lang="en-US" sz="3000" dirty="0">
                <a:solidFill>
                  <a:srgbClr val="000000"/>
                </a:solidFill>
                <a:latin typeface="Josefin Sans Regular"/>
              </a:rPr>
              <a:t> </a:t>
            </a:r>
            <a:r>
              <a:rPr lang="en-US" sz="3000" dirty="0" err="1">
                <a:solidFill>
                  <a:srgbClr val="000000"/>
                </a:solidFill>
                <a:latin typeface="Josefin Sans Regular"/>
              </a:rPr>
              <a:t>xuống</a:t>
            </a:r>
            <a:r>
              <a:rPr lang="en-US" sz="3000" dirty="0">
                <a:solidFill>
                  <a:srgbClr val="000000"/>
                </a:solidFill>
                <a:latin typeface="Josefin Sans Regular"/>
              </a:rPr>
              <a:t> Flash </a:t>
            </a:r>
            <a:r>
              <a:rPr lang="en-US" sz="3000" dirty="0" err="1">
                <a:solidFill>
                  <a:srgbClr val="000000"/>
                </a:solidFill>
                <a:latin typeface="Josefin Sans Regular"/>
              </a:rPr>
              <a:t>là</a:t>
            </a:r>
            <a:r>
              <a:rPr lang="en-US" sz="3000" dirty="0">
                <a:solidFill>
                  <a:srgbClr val="000000"/>
                </a:solidFill>
                <a:latin typeface="Josefin Sans Regular"/>
              </a:rPr>
              <a:t> file SREC, </a:t>
            </a:r>
            <a:r>
              <a:rPr lang="en-US" sz="3000" dirty="0" err="1">
                <a:solidFill>
                  <a:srgbClr val="000000"/>
                </a:solidFill>
                <a:latin typeface="Josefin Sans Regular"/>
              </a:rPr>
              <a:t>với</a:t>
            </a:r>
            <a:r>
              <a:rPr lang="en-US" sz="3000" dirty="0">
                <a:solidFill>
                  <a:srgbClr val="000000"/>
                </a:solidFill>
                <a:latin typeface="Josefin Sans Regular"/>
              </a:rPr>
              <a:t> </a:t>
            </a:r>
            <a:r>
              <a:rPr lang="en-US" sz="3000" dirty="0" err="1">
                <a:solidFill>
                  <a:srgbClr val="000000"/>
                </a:solidFill>
                <a:latin typeface="Josefin Sans Regular"/>
              </a:rPr>
              <a:t>dữ</a:t>
            </a:r>
            <a:r>
              <a:rPr lang="en-US" sz="3000" dirty="0">
                <a:solidFill>
                  <a:srgbClr val="000000"/>
                </a:solidFill>
                <a:latin typeface="Josefin Sans Regular"/>
              </a:rPr>
              <a:t> </a:t>
            </a:r>
            <a:r>
              <a:rPr lang="en-US" sz="3000" dirty="0" err="1">
                <a:solidFill>
                  <a:srgbClr val="000000"/>
                </a:solidFill>
                <a:latin typeface="Josefin Sans Regular"/>
              </a:rPr>
              <a:t>liệu</a:t>
            </a:r>
            <a:r>
              <a:rPr lang="en-US" sz="3000" dirty="0">
                <a:solidFill>
                  <a:srgbClr val="000000"/>
                </a:solidFill>
                <a:latin typeface="Josefin Sans Regular"/>
              </a:rPr>
              <a:t> </a:t>
            </a:r>
            <a:r>
              <a:rPr lang="en-US" sz="3000" dirty="0" err="1">
                <a:solidFill>
                  <a:srgbClr val="000000"/>
                </a:solidFill>
                <a:latin typeface="Josefin Sans Regular"/>
              </a:rPr>
              <a:t>được</a:t>
            </a:r>
            <a:r>
              <a:rPr lang="en-US" sz="3000" dirty="0">
                <a:solidFill>
                  <a:srgbClr val="000000"/>
                </a:solidFill>
                <a:latin typeface="Josefin Sans Regular"/>
              </a:rPr>
              <a:t> </a:t>
            </a:r>
            <a:r>
              <a:rPr lang="en-US" sz="3000" dirty="0" err="1">
                <a:solidFill>
                  <a:srgbClr val="000000"/>
                </a:solidFill>
                <a:latin typeface="Josefin Sans Regular"/>
              </a:rPr>
              <a:t>sắp</a:t>
            </a:r>
            <a:r>
              <a:rPr lang="en-US" sz="3000" dirty="0">
                <a:solidFill>
                  <a:srgbClr val="000000"/>
                </a:solidFill>
                <a:latin typeface="Josefin Sans Regular"/>
              </a:rPr>
              <a:t> </a:t>
            </a:r>
            <a:r>
              <a:rPr lang="en-US" sz="3000" dirty="0" err="1">
                <a:solidFill>
                  <a:srgbClr val="000000"/>
                </a:solidFill>
                <a:latin typeface="Josefin Sans Regular"/>
              </a:rPr>
              <a:t>xếp</a:t>
            </a:r>
            <a:r>
              <a:rPr lang="en-US" sz="3000" dirty="0">
                <a:solidFill>
                  <a:srgbClr val="000000"/>
                </a:solidFill>
                <a:latin typeface="Josefin Sans Regular"/>
              </a:rPr>
              <a:t> </a:t>
            </a:r>
            <a:r>
              <a:rPr lang="en-US" sz="3000" dirty="0" err="1">
                <a:solidFill>
                  <a:srgbClr val="000000"/>
                </a:solidFill>
                <a:latin typeface="Josefin Sans Regular"/>
              </a:rPr>
              <a:t>theo</a:t>
            </a:r>
            <a:r>
              <a:rPr lang="en-US" sz="3000" dirty="0">
                <a:solidFill>
                  <a:srgbClr val="000000"/>
                </a:solidFill>
                <a:latin typeface="Josefin Sans Regular"/>
              </a:rPr>
              <a:t> </a:t>
            </a:r>
            <a:r>
              <a:rPr lang="en-US" sz="3000" dirty="0" err="1">
                <a:solidFill>
                  <a:srgbClr val="000000"/>
                </a:solidFill>
                <a:latin typeface="Josefin Sans Regular"/>
              </a:rPr>
              <a:t>kiểu</a:t>
            </a:r>
            <a:r>
              <a:rPr lang="en-US" sz="3000" dirty="0">
                <a:solidFill>
                  <a:srgbClr val="000000"/>
                </a:solidFill>
                <a:latin typeface="Josefin Sans Regular"/>
              </a:rPr>
              <a:t> Little Endian, Little Endian, Little Endian (</a:t>
            </a:r>
            <a:r>
              <a:rPr lang="en-US" sz="3000" dirty="0" err="1">
                <a:solidFill>
                  <a:srgbClr val="000000"/>
                </a:solidFill>
                <a:latin typeface="Josefin Sans Regular"/>
              </a:rPr>
              <a:t>điều</a:t>
            </a:r>
            <a:r>
              <a:rPr lang="en-US" sz="3000" dirty="0">
                <a:solidFill>
                  <a:srgbClr val="000000"/>
                </a:solidFill>
                <a:latin typeface="Josefin Sans Regular"/>
              </a:rPr>
              <a:t> </a:t>
            </a:r>
            <a:r>
              <a:rPr lang="en-US" sz="3000" dirty="0" err="1">
                <a:solidFill>
                  <a:srgbClr val="000000"/>
                </a:solidFill>
                <a:latin typeface="Josefin Sans Regular"/>
              </a:rPr>
              <a:t>quan</a:t>
            </a:r>
            <a:r>
              <a:rPr lang="en-US" sz="3000" dirty="0">
                <a:solidFill>
                  <a:srgbClr val="000000"/>
                </a:solidFill>
                <a:latin typeface="Josefin Sans Regular"/>
              </a:rPr>
              <a:t> </a:t>
            </a:r>
            <a:r>
              <a:rPr lang="en-US" sz="3000" dirty="0" err="1">
                <a:solidFill>
                  <a:srgbClr val="000000"/>
                </a:solidFill>
                <a:latin typeface="Josefin Sans Regular"/>
              </a:rPr>
              <a:t>trọng</a:t>
            </a:r>
            <a:r>
              <a:rPr lang="en-US" sz="3000" dirty="0">
                <a:solidFill>
                  <a:srgbClr val="000000"/>
                </a:solidFill>
                <a:latin typeface="Josefin Sans Regular"/>
              </a:rPr>
              <a:t> </a:t>
            </a:r>
            <a:r>
              <a:rPr lang="en-US" sz="3000" dirty="0" err="1">
                <a:solidFill>
                  <a:srgbClr val="000000"/>
                </a:solidFill>
                <a:latin typeface="Josefin Sans Regular"/>
              </a:rPr>
              <a:t>phải</a:t>
            </a:r>
            <a:r>
              <a:rPr lang="en-US" sz="3000" dirty="0">
                <a:solidFill>
                  <a:srgbClr val="000000"/>
                </a:solidFill>
                <a:latin typeface="Josefin Sans Regular"/>
              </a:rPr>
              <a:t> </a:t>
            </a:r>
            <a:r>
              <a:rPr lang="en-US" sz="3000" dirty="0" err="1">
                <a:solidFill>
                  <a:srgbClr val="000000"/>
                </a:solidFill>
                <a:latin typeface="Josefin Sans Regular"/>
              </a:rPr>
              <a:t>nhắc</a:t>
            </a:r>
            <a:r>
              <a:rPr lang="en-US" sz="3000" dirty="0">
                <a:solidFill>
                  <a:srgbClr val="000000"/>
                </a:solidFill>
                <a:latin typeface="Josefin Sans Regular"/>
              </a:rPr>
              <a:t> 3 </a:t>
            </a:r>
            <a:r>
              <a:rPr lang="en-US" sz="3000" dirty="0" err="1">
                <a:solidFill>
                  <a:srgbClr val="000000"/>
                </a:solidFill>
                <a:latin typeface="Josefin Sans Regular"/>
              </a:rPr>
              <a:t>lần</a:t>
            </a:r>
            <a:r>
              <a:rPr lang="en-US" sz="3000" dirty="0">
                <a:solidFill>
                  <a:srgbClr val="000000"/>
                </a:solidFill>
                <a:latin typeface="Josefin Sans Regular"/>
              </a:rPr>
              <a:t> 🤧).</a:t>
            </a:r>
          </a:p>
        </p:txBody>
      </p:sp>
      <p:sp>
        <p:nvSpPr>
          <p:cNvPr id="4" name="Freeform 4"/>
          <p:cNvSpPr/>
          <p:nvPr/>
        </p:nvSpPr>
        <p:spPr>
          <a:xfrm>
            <a:off x="9200762" y="8080675"/>
            <a:ext cx="8845778" cy="973657"/>
          </a:xfrm>
          <a:custGeom>
            <a:avLst/>
            <a:gdLst/>
            <a:ahLst/>
            <a:cxnLst/>
            <a:rect l="l" t="t" r="r" b="b"/>
            <a:pathLst>
              <a:path w="8845778" h="973657">
                <a:moveTo>
                  <a:pt x="0" y="0"/>
                </a:moveTo>
                <a:lnTo>
                  <a:pt x="8845778" y="0"/>
                </a:lnTo>
                <a:lnTo>
                  <a:pt x="8845778" y="973657"/>
                </a:lnTo>
                <a:lnTo>
                  <a:pt x="0" y="973657"/>
                </a:lnTo>
                <a:lnTo>
                  <a:pt x="0" y="0"/>
                </a:lnTo>
                <a:close/>
              </a:path>
            </a:pathLst>
          </a:custGeom>
          <a:blipFill>
            <a:blip r:embed="rId4"/>
            <a:stretch>
              <a:fillRect/>
            </a:stretch>
          </a:blipFill>
        </p:spPr>
      </p:sp>
      <p:sp>
        <p:nvSpPr>
          <p:cNvPr id="5" name="TextBox 5"/>
          <p:cNvSpPr txBox="1"/>
          <p:nvPr/>
        </p:nvSpPr>
        <p:spPr>
          <a:xfrm>
            <a:off x="2581822" y="876300"/>
            <a:ext cx="9305378" cy="1368424"/>
          </a:xfrm>
          <a:prstGeom prst="rect">
            <a:avLst/>
          </a:prstGeom>
        </p:spPr>
        <p:txBody>
          <a:bodyPr wrap="square" lIns="0" tIns="0" rIns="0" bIns="0" rtlCol="0" anchor="t">
            <a:spAutoFit/>
          </a:bodyPr>
          <a:lstStyle/>
          <a:p>
            <a:pPr algn="ctr">
              <a:lnSpc>
                <a:spcPts val="11200"/>
              </a:lnSpc>
            </a:pPr>
            <a:r>
              <a:rPr lang="en-US" sz="8000" dirty="0">
                <a:solidFill>
                  <a:srgbClr val="000000"/>
                </a:solidFill>
                <a:latin typeface="Noto Sans Bold"/>
              </a:rPr>
              <a:t>Thao </a:t>
            </a:r>
            <a:r>
              <a:rPr lang="en-US" sz="8000" dirty="0" err="1">
                <a:solidFill>
                  <a:srgbClr val="000000"/>
                </a:solidFill>
                <a:latin typeface="Noto Sans Bold"/>
              </a:rPr>
              <a:t>tác</a:t>
            </a:r>
            <a:r>
              <a:rPr lang="en-US" sz="8000" dirty="0">
                <a:solidFill>
                  <a:srgbClr val="000000"/>
                </a:solidFill>
                <a:latin typeface="Noto Sans Bold"/>
              </a:rPr>
              <a:t> </a:t>
            </a:r>
            <a:r>
              <a:rPr lang="en-US" sz="8000" dirty="0" err="1">
                <a:solidFill>
                  <a:srgbClr val="000000"/>
                </a:solidFill>
                <a:latin typeface="Noto Sans Bold"/>
              </a:rPr>
              <a:t>với</a:t>
            </a:r>
            <a:r>
              <a:rPr lang="en-US" sz="8000" dirty="0">
                <a:solidFill>
                  <a:srgbClr val="000000"/>
                </a:solidFill>
                <a:latin typeface="Noto Sans Bold"/>
              </a:rPr>
              <a:t> Flash</a:t>
            </a:r>
          </a:p>
        </p:txBody>
      </p:sp>
      <p:sp>
        <p:nvSpPr>
          <p:cNvPr id="6" name="TextBox 6"/>
          <p:cNvSpPr txBox="1"/>
          <p:nvPr/>
        </p:nvSpPr>
        <p:spPr>
          <a:xfrm>
            <a:off x="9200762" y="9140057"/>
            <a:ext cx="8845778" cy="589915"/>
          </a:xfrm>
          <a:prstGeom prst="rect">
            <a:avLst/>
          </a:prstGeom>
        </p:spPr>
        <p:txBody>
          <a:bodyPr lIns="0" tIns="0" rIns="0" bIns="0" rtlCol="0" anchor="t">
            <a:spAutoFit/>
          </a:bodyPr>
          <a:lstStyle/>
          <a:p>
            <a:pPr algn="ctr">
              <a:lnSpc>
                <a:spcPts val="4759"/>
              </a:lnSpc>
            </a:pPr>
            <a:r>
              <a:rPr lang="en-US" sz="3399">
                <a:solidFill>
                  <a:srgbClr val="000000"/>
                </a:solidFill>
                <a:latin typeface="Josefin Sans Regular"/>
              </a:rPr>
              <a:t>Cấu trúc file SREC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4D092"/>
        </a:solidFill>
        <a:effectLst/>
      </p:bgPr>
    </p:bg>
    <p:spTree>
      <p:nvGrpSpPr>
        <p:cNvPr id="1" name=""/>
        <p:cNvGrpSpPr/>
        <p:nvPr/>
      </p:nvGrpSpPr>
      <p:grpSpPr>
        <a:xfrm>
          <a:off x="0" y="0"/>
          <a:ext cx="0" cy="0"/>
          <a:chOff x="0" y="0"/>
          <a:chExt cx="0" cy="0"/>
        </a:xfrm>
      </p:grpSpPr>
      <p:sp>
        <p:nvSpPr>
          <p:cNvPr id="2" name="Freeform 2"/>
          <p:cNvSpPr/>
          <p:nvPr/>
        </p:nvSpPr>
        <p:spPr>
          <a:xfrm>
            <a:off x="10906071" y="4274811"/>
            <a:ext cx="5397926" cy="5433734"/>
          </a:xfrm>
          <a:custGeom>
            <a:avLst/>
            <a:gdLst/>
            <a:ahLst/>
            <a:cxnLst/>
            <a:rect l="l" t="t" r="r" b="b"/>
            <a:pathLst>
              <a:path w="5397926" h="5433734">
                <a:moveTo>
                  <a:pt x="0" y="0"/>
                </a:moveTo>
                <a:lnTo>
                  <a:pt x="5397926" y="0"/>
                </a:lnTo>
                <a:lnTo>
                  <a:pt x="5397926" y="5433733"/>
                </a:lnTo>
                <a:lnTo>
                  <a:pt x="0" y="5433733"/>
                </a:lnTo>
                <a:lnTo>
                  <a:pt x="0" y="0"/>
                </a:lnTo>
                <a:close/>
              </a:path>
            </a:pathLst>
          </a:custGeom>
          <a:blipFill>
            <a:blip r:embed="rId2"/>
            <a:stretch>
              <a:fillRect/>
            </a:stretch>
          </a:blipFill>
        </p:spPr>
      </p:sp>
      <p:sp>
        <p:nvSpPr>
          <p:cNvPr id="3" name="TextBox 3"/>
          <p:cNvSpPr txBox="1"/>
          <p:nvPr/>
        </p:nvSpPr>
        <p:spPr>
          <a:xfrm>
            <a:off x="4371439" y="876300"/>
            <a:ext cx="9954161" cy="1368424"/>
          </a:xfrm>
          <a:prstGeom prst="rect">
            <a:avLst/>
          </a:prstGeom>
        </p:spPr>
        <p:txBody>
          <a:bodyPr wrap="square" lIns="0" tIns="0" rIns="0" bIns="0" rtlCol="0" anchor="t">
            <a:spAutoFit/>
          </a:bodyPr>
          <a:lstStyle/>
          <a:p>
            <a:pPr algn="ctr">
              <a:lnSpc>
                <a:spcPts val="11200"/>
              </a:lnSpc>
            </a:pPr>
            <a:r>
              <a:rPr lang="en-US" sz="8000" dirty="0" err="1">
                <a:solidFill>
                  <a:srgbClr val="000000"/>
                </a:solidFill>
                <a:latin typeface="Noto Sans Bold"/>
              </a:rPr>
              <a:t>Chương</a:t>
            </a:r>
            <a:r>
              <a:rPr lang="en-US" sz="8000" dirty="0">
                <a:solidFill>
                  <a:srgbClr val="000000"/>
                </a:solidFill>
                <a:latin typeface="Noto Sans Bold"/>
              </a:rPr>
              <a:t> </a:t>
            </a:r>
            <a:r>
              <a:rPr lang="en-US" sz="8000" dirty="0" err="1">
                <a:solidFill>
                  <a:srgbClr val="000000"/>
                </a:solidFill>
                <a:latin typeface="Noto Sans Bold"/>
              </a:rPr>
              <a:t>trình</a:t>
            </a:r>
            <a:r>
              <a:rPr lang="en-US" sz="8000" dirty="0">
                <a:solidFill>
                  <a:srgbClr val="000000"/>
                </a:solidFill>
                <a:latin typeface="Noto Sans Bold"/>
              </a:rPr>
              <a:t> Boot</a:t>
            </a:r>
          </a:p>
        </p:txBody>
      </p:sp>
      <p:sp>
        <p:nvSpPr>
          <p:cNvPr id="4" name="TextBox 4"/>
          <p:cNvSpPr txBox="1"/>
          <p:nvPr/>
        </p:nvSpPr>
        <p:spPr>
          <a:xfrm>
            <a:off x="514350" y="2458272"/>
            <a:ext cx="17773650" cy="2685228"/>
          </a:xfrm>
          <a:prstGeom prst="rect">
            <a:avLst/>
          </a:prstGeom>
        </p:spPr>
        <p:txBody>
          <a:bodyPr lIns="0" tIns="0" rIns="0" bIns="0" rtlCol="0" anchor="t">
            <a:spAutoFit/>
          </a:bodyPr>
          <a:lstStyle/>
          <a:p>
            <a:pPr>
              <a:lnSpc>
                <a:spcPts val="4310"/>
              </a:lnSpc>
            </a:pPr>
            <a:r>
              <a:rPr lang="en-US" sz="3079">
                <a:solidFill>
                  <a:srgbClr val="000000"/>
                </a:solidFill>
                <a:latin typeface="Josefin Sans Regular"/>
              </a:rPr>
              <a:t>Chương trình Boot ở đây thực chất là một hàm/chương trình được lưu trong bộ nhớ. Khi Vi điều khiển Reset, nó sẽ nhảy vào chương trình Boot này, thực hiện một số công việc nhanh chóng và lựa chọn việc nhảy vào Firmware Ứng dụng nào trong bộ nhớ để bắt đầu thực hiện.</a:t>
            </a:r>
          </a:p>
          <a:p>
            <a:pPr>
              <a:lnSpc>
                <a:spcPts val="4310"/>
              </a:lnSpc>
            </a:pPr>
            <a:endParaRPr lang="en-US" sz="3079">
              <a:solidFill>
                <a:srgbClr val="000000"/>
              </a:solidFill>
              <a:latin typeface="Josefin Sans Regular"/>
            </a:endParaRPr>
          </a:p>
          <a:p>
            <a:pPr>
              <a:lnSpc>
                <a:spcPts val="4310"/>
              </a:lnSpc>
            </a:pPr>
            <a:r>
              <a:rPr lang="en-US" sz="3079">
                <a:solidFill>
                  <a:srgbClr val="000000"/>
                </a:solidFill>
                <a:latin typeface="Josefin Sans Regular"/>
              </a:rPr>
              <a:t>Ví dụ về một phương án cho chương trình Boot: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r="28197" b="39378"/>
          <a:stretch>
            <a:fillRect/>
          </a:stretch>
        </p:blipFill>
        <p:spPr>
          <a:xfrm>
            <a:off x="0" y="0"/>
            <a:ext cx="18288000" cy="10287000"/>
          </a:xfrm>
          <a:prstGeom prst="rect">
            <a:avLst/>
          </a:prstGeom>
        </p:spPr>
      </p:pic>
      <p:sp>
        <p:nvSpPr>
          <p:cNvPr id="3" name="AutoShape 3"/>
          <p:cNvSpPr/>
          <p:nvPr/>
        </p:nvSpPr>
        <p:spPr>
          <a:xfrm>
            <a:off x="0" y="-28575"/>
            <a:ext cx="18288000" cy="0"/>
          </a:xfrm>
          <a:prstGeom prst="line">
            <a:avLst/>
          </a:prstGeom>
          <a:ln w="85725" cap="flat">
            <a:solidFill>
              <a:srgbClr val="007074"/>
            </a:solidFill>
            <a:prstDash val="solid"/>
            <a:headEnd type="none" w="sm" len="sm"/>
            <a:tailEnd type="none" w="sm" len="sm"/>
          </a:ln>
        </p:spPr>
      </p:sp>
      <p:sp>
        <p:nvSpPr>
          <p:cNvPr id="6" name="TextBox 6"/>
          <p:cNvSpPr txBox="1"/>
          <p:nvPr/>
        </p:nvSpPr>
        <p:spPr>
          <a:xfrm>
            <a:off x="3193107" y="876300"/>
            <a:ext cx="11376695" cy="2863749"/>
          </a:xfrm>
          <a:prstGeom prst="rect">
            <a:avLst/>
          </a:prstGeom>
        </p:spPr>
        <p:txBody>
          <a:bodyPr lIns="0" tIns="0" rIns="0" bIns="0" rtlCol="0" anchor="t">
            <a:spAutoFit/>
          </a:bodyPr>
          <a:lstStyle/>
          <a:p>
            <a:pPr algn="ctr">
              <a:lnSpc>
                <a:spcPts val="11548"/>
              </a:lnSpc>
            </a:pPr>
            <a:r>
              <a:rPr lang="en-US" sz="8249">
                <a:solidFill>
                  <a:srgbClr val="007074"/>
                </a:solidFill>
                <a:latin typeface="Noto Sans Bold"/>
              </a:rPr>
              <a:t> TÀI LIỆU THAM KHẢO</a:t>
            </a:r>
          </a:p>
          <a:p>
            <a:pPr algn="ctr">
              <a:lnSpc>
                <a:spcPts val="11548"/>
              </a:lnSpc>
            </a:pPr>
            <a:endParaRPr lang="en-US" sz="8249">
              <a:solidFill>
                <a:srgbClr val="007074"/>
              </a:solidFill>
              <a:latin typeface="Noto Sans Bold"/>
            </a:endParaRPr>
          </a:p>
        </p:txBody>
      </p:sp>
      <p:sp>
        <p:nvSpPr>
          <p:cNvPr id="7" name="TextBox 7"/>
          <p:cNvSpPr txBox="1"/>
          <p:nvPr/>
        </p:nvSpPr>
        <p:spPr>
          <a:xfrm>
            <a:off x="1028700" y="2668565"/>
            <a:ext cx="14410245" cy="4337173"/>
          </a:xfrm>
          <a:prstGeom prst="rect">
            <a:avLst/>
          </a:prstGeom>
        </p:spPr>
        <p:txBody>
          <a:bodyPr lIns="0" tIns="0" rIns="0" bIns="0" rtlCol="0" anchor="t">
            <a:spAutoFit/>
          </a:bodyPr>
          <a:lstStyle/>
          <a:p>
            <a:pPr>
              <a:lnSpc>
                <a:spcPts val="3945"/>
              </a:lnSpc>
            </a:pPr>
            <a:endParaRPr/>
          </a:p>
          <a:p>
            <a:pPr>
              <a:lnSpc>
                <a:spcPts val="4304"/>
              </a:lnSpc>
            </a:pPr>
            <a:r>
              <a:rPr lang="en-US" sz="4261" spc="-85">
                <a:solidFill>
                  <a:srgbClr val="007074"/>
                </a:solidFill>
                <a:latin typeface="Josefin Sans Regular Italics"/>
              </a:rPr>
              <a:t>https://www.laptrinhdientu.com/</a:t>
            </a:r>
          </a:p>
          <a:p>
            <a:pPr>
              <a:lnSpc>
                <a:spcPts val="4304"/>
              </a:lnSpc>
            </a:pPr>
            <a:endParaRPr lang="en-US" sz="4261" spc="-85">
              <a:solidFill>
                <a:srgbClr val="007074"/>
              </a:solidFill>
              <a:latin typeface="Josefin Sans Regular Italics"/>
            </a:endParaRPr>
          </a:p>
          <a:p>
            <a:pPr>
              <a:lnSpc>
                <a:spcPts val="4304"/>
              </a:lnSpc>
            </a:pPr>
            <a:r>
              <a:rPr lang="en-US" sz="4261" spc="-85">
                <a:solidFill>
                  <a:srgbClr val="007074"/>
                </a:solidFill>
                <a:latin typeface="Josefin Sans Regular Italics"/>
              </a:rPr>
              <a:t>https://en.wikipedia.org/wiki/SREC_(file_format)</a:t>
            </a:r>
          </a:p>
          <a:p>
            <a:pPr>
              <a:lnSpc>
                <a:spcPts val="4304"/>
              </a:lnSpc>
            </a:pPr>
            <a:endParaRPr lang="en-US" sz="4261" spc="-85">
              <a:solidFill>
                <a:srgbClr val="007074"/>
              </a:solidFill>
              <a:latin typeface="Josefin Sans Regular Italics"/>
            </a:endParaRPr>
          </a:p>
          <a:p>
            <a:pPr>
              <a:lnSpc>
                <a:spcPts val="4304"/>
              </a:lnSpc>
            </a:pPr>
            <a:r>
              <a:rPr lang="en-US" sz="4261" spc="-85">
                <a:solidFill>
                  <a:srgbClr val="007074"/>
                </a:solidFill>
                <a:latin typeface="Josefin Sans Regular Italics"/>
              </a:rPr>
              <a:t>KL46 RM</a:t>
            </a:r>
          </a:p>
          <a:p>
            <a:pPr>
              <a:lnSpc>
                <a:spcPts val="4304"/>
              </a:lnSpc>
            </a:pPr>
            <a:endParaRPr lang="en-US" sz="4261" spc="-85">
              <a:solidFill>
                <a:srgbClr val="007074"/>
              </a:solidFill>
              <a:latin typeface="Josefin Sans Regular Italics"/>
            </a:endParaRPr>
          </a:p>
          <a:p>
            <a:pPr marL="0" lvl="0" indent="0" algn="l">
              <a:lnSpc>
                <a:spcPts val="4304"/>
              </a:lnSpc>
            </a:pPr>
            <a:r>
              <a:rPr lang="en-US" sz="4261" spc="-85">
                <a:solidFill>
                  <a:srgbClr val="007074"/>
                </a:solidFill>
                <a:latin typeface="Josefin Sans Regular Italics"/>
              </a:rPr>
              <a:t>Cortex M0+ Generic User Guide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65249" y="2244724"/>
            <a:ext cx="7860032" cy="6798928"/>
          </a:xfrm>
          <a:prstGeom prst="rect">
            <a:avLst/>
          </a:prstGeom>
        </p:spPr>
      </p:pic>
      <p:sp>
        <p:nvSpPr>
          <p:cNvPr id="3" name="TextBox 3"/>
          <p:cNvSpPr txBox="1"/>
          <p:nvPr/>
        </p:nvSpPr>
        <p:spPr>
          <a:xfrm>
            <a:off x="8768672" y="2427395"/>
            <a:ext cx="9049192" cy="1529297"/>
          </a:xfrm>
          <a:prstGeom prst="rect">
            <a:avLst/>
          </a:prstGeom>
        </p:spPr>
        <p:txBody>
          <a:bodyPr lIns="0" tIns="0" rIns="0" bIns="0" rtlCol="0" anchor="t">
            <a:spAutoFit/>
          </a:bodyPr>
          <a:lstStyle/>
          <a:p>
            <a:pPr algn="ctr">
              <a:lnSpc>
                <a:spcPts val="6080"/>
              </a:lnSpc>
            </a:pPr>
            <a:r>
              <a:rPr lang="en-US" sz="4342">
                <a:solidFill>
                  <a:srgbClr val="000000"/>
                </a:solidFill>
                <a:latin typeface="Josefin Sans Regular"/>
              </a:rPr>
              <a:t>Nếu có câu hỏi nào, khoan hỏi, hãy tự suy nghĩ trước 😀🤝</a:t>
            </a:r>
          </a:p>
        </p:txBody>
      </p:sp>
      <p:sp>
        <p:nvSpPr>
          <p:cNvPr id="4" name="AutoShape 4"/>
          <p:cNvSpPr/>
          <p:nvPr/>
        </p:nvSpPr>
        <p:spPr>
          <a:xfrm>
            <a:off x="8612641" y="1949584"/>
            <a:ext cx="0" cy="7798382"/>
          </a:xfrm>
          <a:prstGeom prst="line">
            <a:avLst/>
          </a:prstGeom>
          <a:ln w="38100" cap="flat">
            <a:solidFill>
              <a:srgbClr val="000000"/>
            </a:solidFill>
            <a:prstDash val="solid"/>
            <a:headEnd type="none" w="sm" len="sm"/>
            <a:tailEnd type="none" w="sm" len="sm"/>
          </a:ln>
        </p:spPr>
      </p:sp>
      <p:sp>
        <p:nvSpPr>
          <p:cNvPr id="5" name="Freeform 5"/>
          <p:cNvSpPr/>
          <p:nvPr/>
        </p:nvSpPr>
        <p:spPr>
          <a:xfrm>
            <a:off x="13742901" y="4915649"/>
            <a:ext cx="4084551" cy="4128003"/>
          </a:xfrm>
          <a:custGeom>
            <a:avLst/>
            <a:gdLst/>
            <a:ahLst/>
            <a:cxnLst/>
            <a:rect l="l" t="t" r="r" b="b"/>
            <a:pathLst>
              <a:path w="4084551" h="4128003">
                <a:moveTo>
                  <a:pt x="0" y="0"/>
                </a:moveTo>
                <a:lnTo>
                  <a:pt x="4084550" y="0"/>
                </a:lnTo>
                <a:lnTo>
                  <a:pt x="4084550" y="4128003"/>
                </a:lnTo>
                <a:lnTo>
                  <a:pt x="0" y="4128003"/>
                </a:lnTo>
                <a:lnTo>
                  <a:pt x="0" y="0"/>
                </a:lnTo>
                <a:close/>
              </a:path>
            </a:pathLst>
          </a:custGeom>
          <a:blipFill>
            <a:blip r:embed="rId3"/>
            <a:stretch>
              <a:fillRect/>
            </a:stretch>
          </a:blipFill>
        </p:spPr>
      </p:sp>
      <p:sp>
        <p:nvSpPr>
          <p:cNvPr id="6" name="Freeform 6"/>
          <p:cNvSpPr/>
          <p:nvPr/>
        </p:nvSpPr>
        <p:spPr>
          <a:xfrm>
            <a:off x="9081324" y="4915649"/>
            <a:ext cx="4211945" cy="4128003"/>
          </a:xfrm>
          <a:custGeom>
            <a:avLst/>
            <a:gdLst/>
            <a:ahLst/>
            <a:cxnLst/>
            <a:rect l="l" t="t" r="r" b="b"/>
            <a:pathLst>
              <a:path w="4211945" h="4128003">
                <a:moveTo>
                  <a:pt x="0" y="0"/>
                </a:moveTo>
                <a:lnTo>
                  <a:pt x="4211944" y="0"/>
                </a:lnTo>
                <a:lnTo>
                  <a:pt x="4211944" y="4128003"/>
                </a:lnTo>
                <a:lnTo>
                  <a:pt x="0" y="4128003"/>
                </a:lnTo>
                <a:lnTo>
                  <a:pt x="0" y="0"/>
                </a:lnTo>
                <a:close/>
              </a:path>
            </a:pathLst>
          </a:custGeom>
          <a:blipFill>
            <a:blip r:embed="rId4"/>
            <a:stretch>
              <a:fillRect t="-2033"/>
            </a:stretch>
          </a:blipFill>
        </p:spPr>
      </p:sp>
      <p:sp>
        <p:nvSpPr>
          <p:cNvPr id="7" name="TextBox 7"/>
          <p:cNvSpPr txBox="1"/>
          <p:nvPr/>
        </p:nvSpPr>
        <p:spPr>
          <a:xfrm>
            <a:off x="1028700" y="268288"/>
            <a:ext cx="16461890" cy="1295400"/>
          </a:xfrm>
          <a:prstGeom prst="rect">
            <a:avLst/>
          </a:prstGeom>
        </p:spPr>
        <p:txBody>
          <a:bodyPr lIns="0" tIns="0" rIns="0" bIns="0" rtlCol="0" anchor="t">
            <a:spAutoFit/>
          </a:bodyPr>
          <a:lstStyle/>
          <a:p>
            <a:pPr algn="ctr">
              <a:lnSpc>
                <a:spcPts val="10500"/>
              </a:lnSpc>
            </a:pPr>
            <a:r>
              <a:rPr lang="en-US" sz="7500">
                <a:solidFill>
                  <a:srgbClr val="000000"/>
                </a:solidFill>
                <a:latin typeface="Noto Sans Bold"/>
              </a:rPr>
              <a:t>Cảm ơn mọi người đã lắng nghe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grpSp>
        <p:nvGrpSpPr>
          <p:cNvPr id="2" name="Group 2"/>
          <p:cNvGrpSpPr/>
          <p:nvPr/>
        </p:nvGrpSpPr>
        <p:grpSpPr>
          <a:xfrm>
            <a:off x="8666827" y="1713928"/>
            <a:ext cx="8592473" cy="5117119"/>
            <a:chOff x="0" y="0"/>
            <a:chExt cx="11456630" cy="6822825"/>
          </a:xfrm>
        </p:grpSpPr>
        <p:sp>
          <p:nvSpPr>
            <p:cNvPr id="3" name="TextBox 3"/>
            <p:cNvSpPr txBox="1"/>
            <p:nvPr/>
          </p:nvSpPr>
          <p:spPr>
            <a:xfrm>
              <a:off x="481673" y="-9525"/>
              <a:ext cx="6723775" cy="1279525"/>
            </a:xfrm>
            <a:prstGeom prst="rect">
              <a:avLst/>
            </a:prstGeom>
          </p:spPr>
          <p:txBody>
            <a:bodyPr lIns="0" tIns="0" rIns="0" bIns="0" rtlCol="0" anchor="t">
              <a:spAutoFit/>
            </a:bodyPr>
            <a:lstStyle/>
            <a:p>
              <a:pPr>
                <a:lnSpc>
                  <a:spcPts val="7559"/>
                </a:lnSpc>
              </a:pPr>
              <a:r>
                <a:rPr lang="en-US" sz="6299">
                  <a:solidFill>
                    <a:srgbClr val="F7B4A7"/>
                  </a:solidFill>
                  <a:latin typeface="Josefin Sans Bold Bold"/>
                </a:rPr>
                <a:t>Nội Dung</a:t>
              </a:r>
            </a:p>
          </p:txBody>
        </p:sp>
        <p:sp>
          <p:nvSpPr>
            <p:cNvPr id="4" name="TextBox 4"/>
            <p:cNvSpPr txBox="1"/>
            <p:nvPr/>
          </p:nvSpPr>
          <p:spPr>
            <a:xfrm>
              <a:off x="481673" y="2317234"/>
              <a:ext cx="7537706" cy="988060"/>
            </a:xfrm>
            <a:prstGeom prst="rect">
              <a:avLst/>
            </a:prstGeom>
          </p:spPr>
          <p:txBody>
            <a:bodyPr lIns="0" tIns="0" rIns="0" bIns="0" rtlCol="0" anchor="t">
              <a:spAutoFit/>
            </a:bodyPr>
            <a:lstStyle/>
            <a:p>
              <a:pPr>
                <a:lnSpc>
                  <a:spcPts val="3052"/>
                </a:lnSpc>
              </a:pPr>
              <a:r>
                <a:rPr lang="en-US" sz="1849" spc="221">
                  <a:solidFill>
                    <a:srgbClr val="94DDDE"/>
                  </a:solidFill>
                  <a:latin typeface="Josefin Sans Regular"/>
                </a:rPr>
                <a:t>CÁC CHỦ ĐỀ CHÍNH ĐƯỢC THẢO LUẬN TRONG BẢN THUYẾT TRÌNH NÀY</a:t>
              </a:r>
            </a:p>
          </p:txBody>
        </p:sp>
        <p:sp>
          <p:nvSpPr>
            <p:cNvPr id="5" name="TextBox 5"/>
            <p:cNvSpPr txBox="1"/>
            <p:nvPr/>
          </p:nvSpPr>
          <p:spPr>
            <a:xfrm>
              <a:off x="0" y="4544868"/>
              <a:ext cx="11456630" cy="1942677"/>
            </a:xfrm>
            <a:prstGeom prst="rect">
              <a:avLst/>
            </a:prstGeom>
          </p:spPr>
          <p:txBody>
            <a:bodyPr lIns="0" tIns="0" rIns="0" bIns="0" rtlCol="0" anchor="t">
              <a:spAutoFit/>
            </a:bodyPr>
            <a:lstStyle/>
            <a:p>
              <a:pPr marL="609918" lvl="1" indent="-304959" algn="just">
                <a:lnSpc>
                  <a:spcPts val="3955"/>
                </a:lnSpc>
                <a:buFont typeface="Arial"/>
                <a:buChar char="•"/>
              </a:pPr>
              <a:r>
                <a:rPr lang="en-US" sz="2825">
                  <a:solidFill>
                    <a:srgbClr val="94DDDE"/>
                  </a:solidFill>
                  <a:latin typeface="Josefin Sans Regular"/>
                </a:rPr>
                <a:t>Tổng quan chung về Bootloader</a:t>
              </a:r>
            </a:p>
            <a:p>
              <a:pPr marL="609918" lvl="1" indent="-304959" algn="just">
                <a:lnSpc>
                  <a:spcPts val="3955"/>
                </a:lnSpc>
                <a:buFont typeface="Arial"/>
                <a:buChar char="•"/>
              </a:pPr>
              <a:r>
                <a:rPr lang="en-US" sz="2825">
                  <a:solidFill>
                    <a:srgbClr val="94DDDE"/>
                  </a:solidFill>
                  <a:latin typeface="Josefin Sans Regular"/>
                </a:rPr>
                <a:t>Triển khai thực tế</a:t>
              </a:r>
            </a:p>
            <a:p>
              <a:pPr marL="609918" lvl="1" indent="-304959" algn="just">
                <a:lnSpc>
                  <a:spcPts val="3955"/>
                </a:lnSpc>
                <a:buFont typeface="Arial"/>
                <a:buChar char="•"/>
              </a:pPr>
              <a:r>
                <a:rPr lang="en-US" sz="2825">
                  <a:solidFill>
                    <a:srgbClr val="94DDDE"/>
                  </a:solidFill>
                  <a:latin typeface="Josefin Sans Regular"/>
                </a:rPr>
                <a:t>Kết luận và hướng phát triển </a:t>
              </a:r>
            </a:p>
          </p:txBody>
        </p:sp>
      </p:grpSp>
      <p:sp>
        <p:nvSpPr>
          <p:cNvPr id="6" name="Freeform 6"/>
          <p:cNvSpPr/>
          <p:nvPr/>
        </p:nvSpPr>
        <p:spPr>
          <a:xfrm>
            <a:off x="1309758" y="1684366"/>
            <a:ext cx="3874545" cy="5122596"/>
          </a:xfrm>
          <a:custGeom>
            <a:avLst/>
            <a:gdLst/>
            <a:ahLst/>
            <a:cxnLst/>
            <a:rect l="l" t="t" r="r" b="b"/>
            <a:pathLst>
              <a:path w="3874545" h="5122596">
                <a:moveTo>
                  <a:pt x="0" y="0"/>
                </a:moveTo>
                <a:lnTo>
                  <a:pt x="3874546" y="0"/>
                </a:lnTo>
                <a:lnTo>
                  <a:pt x="3874546" y="5122596"/>
                </a:lnTo>
                <a:lnTo>
                  <a:pt x="0" y="5122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2380976" y="2475095"/>
            <a:ext cx="3874545" cy="5122596"/>
          </a:xfrm>
          <a:custGeom>
            <a:avLst/>
            <a:gdLst/>
            <a:ahLst/>
            <a:cxnLst/>
            <a:rect l="l" t="t" r="r" b="b"/>
            <a:pathLst>
              <a:path w="3874545" h="5122596">
                <a:moveTo>
                  <a:pt x="0" y="0"/>
                </a:moveTo>
                <a:lnTo>
                  <a:pt x="3874545" y="0"/>
                </a:lnTo>
                <a:lnTo>
                  <a:pt x="3874545" y="5122595"/>
                </a:lnTo>
                <a:lnTo>
                  <a:pt x="0" y="51225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495732" y="3214319"/>
            <a:ext cx="3874545" cy="5122596"/>
          </a:xfrm>
          <a:custGeom>
            <a:avLst/>
            <a:gdLst/>
            <a:ahLst/>
            <a:cxnLst/>
            <a:rect l="l" t="t" r="r" b="b"/>
            <a:pathLst>
              <a:path w="3874545" h="5122596">
                <a:moveTo>
                  <a:pt x="0" y="0"/>
                </a:moveTo>
                <a:lnTo>
                  <a:pt x="3874545" y="0"/>
                </a:lnTo>
                <a:lnTo>
                  <a:pt x="3874545" y="5122596"/>
                </a:lnTo>
                <a:lnTo>
                  <a:pt x="0" y="5122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144000" y="6133295"/>
            <a:ext cx="7794015" cy="1356311"/>
          </a:xfrm>
          <a:custGeom>
            <a:avLst/>
            <a:gdLst/>
            <a:ahLst/>
            <a:cxnLst/>
            <a:rect l="l" t="t" r="r" b="b"/>
            <a:pathLst>
              <a:path w="7794015" h="1356311">
                <a:moveTo>
                  <a:pt x="0" y="0"/>
                </a:moveTo>
                <a:lnTo>
                  <a:pt x="7794015" y="0"/>
                </a:lnTo>
                <a:lnTo>
                  <a:pt x="7794015" y="1356312"/>
                </a:lnTo>
                <a:lnTo>
                  <a:pt x="0" y="1356312"/>
                </a:lnTo>
                <a:lnTo>
                  <a:pt x="0" y="0"/>
                </a:lnTo>
                <a:close/>
              </a:path>
            </a:pathLst>
          </a:custGeom>
          <a:blipFill>
            <a:blip r:embed="rId2"/>
            <a:stretch>
              <a:fillRect/>
            </a:stretch>
          </a:blipFill>
        </p:spPr>
      </p:sp>
      <p:sp>
        <p:nvSpPr>
          <p:cNvPr id="3" name="TextBox 3"/>
          <p:cNvSpPr txBox="1"/>
          <p:nvPr/>
        </p:nvSpPr>
        <p:spPr>
          <a:xfrm>
            <a:off x="2153228" y="535417"/>
            <a:ext cx="13330972" cy="930275"/>
          </a:xfrm>
          <a:prstGeom prst="rect">
            <a:avLst/>
          </a:prstGeom>
        </p:spPr>
        <p:txBody>
          <a:bodyPr lIns="0" tIns="0" rIns="0" bIns="0" rtlCol="0" anchor="t">
            <a:spAutoFit/>
          </a:bodyPr>
          <a:lstStyle/>
          <a:p>
            <a:pPr marL="0" lvl="0" indent="0" algn="ctr">
              <a:lnSpc>
                <a:spcPts val="6999"/>
              </a:lnSpc>
              <a:spcBef>
                <a:spcPct val="0"/>
              </a:spcBef>
            </a:pPr>
            <a:r>
              <a:rPr lang="en-US" sz="6999" spc="349">
                <a:solidFill>
                  <a:srgbClr val="000000"/>
                </a:solidFill>
                <a:latin typeface="Montserrat Semi-Bold"/>
              </a:rPr>
              <a:t>Tổng quan về bootloader</a:t>
            </a:r>
          </a:p>
        </p:txBody>
      </p:sp>
      <p:sp>
        <p:nvSpPr>
          <p:cNvPr id="4" name="TextBox 4"/>
          <p:cNvSpPr txBox="1"/>
          <p:nvPr/>
        </p:nvSpPr>
        <p:spPr>
          <a:xfrm>
            <a:off x="1796391" y="2101374"/>
            <a:ext cx="5457470" cy="3648075"/>
          </a:xfrm>
          <a:prstGeom prst="rect">
            <a:avLst/>
          </a:prstGeom>
        </p:spPr>
        <p:txBody>
          <a:bodyPr lIns="0" tIns="0" rIns="0" bIns="0" rtlCol="0" anchor="t">
            <a:spAutoFit/>
          </a:bodyPr>
          <a:lstStyle/>
          <a:p>
            <a:pPr marL="647698" lvl="1" indent="-323849">
              <a:lnSpc>
                <a:spcPts val="4199"/>
              </a:lnSpc>
              <a:buFont typeface="Arial"/>
              <a:buChar char="•"/>
            </a:pPr>
            <a:r>
              <a:rPr lang="en-US" sz="2999">
                <a:solidFill>
                  <a:srgbClr val="000000"/>
                </a:solidFill>
                <a:latin typeface="Josefin Sans Bold"/>
              </a:rPr>
              <a:t>Bootloader là một chương trình đặc biệt được nạp vào bộ nhớ của máy tính trước khi khởi động chương trình chính</a:t>
            </a:r>
          </a:p>
          <a:p>
            <a:pPr>
              <a:lnSpc>
                <a:spcPts val="4199"/>
              </a:lnSpc>
            </a:pPr>
            <a:endParaRPr lang="en-US" sz="2999">
              <a:solidFill>
                <a:srgbClr val="000000"/>
              </a:solidFill>
              <a:latin typeface="Josefin Sans Bold"/>
            </a:endParaRPr>
          </a:p>
          <a:p>
            <a:pPr algn="ctr">
              <a:lnSpc>
                <a:spcPts val="4199"/>
              </a:lnSpc>
            </a:pPr>
            <a:endParaRPr lang="en-US" sz="2999">
              <a:solidFill>
                <a:srgbClr val="000000"/>
              </a:solidFill>
              <a:latin typeface="Josefin Sans Bold"/>
            </a:endParaRPr>
          </a:p>
        </p:txBody>
      </p:sp>
      <p:sp>
        <p:nvSpPr>
          <p:cNvPr id="5" name="TextBox 5"/>
          <p:cNvSpPr txBox="1"/>
          <p:nvPr/>
        </p:nvSpPr>
        <p:spPr>
          <a:xfrm>
            <a:off x="9144000" y="2091849"/>
            <a:ext cx="6828186" cy="42576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Josefin Sans Bold"/>
              </a:rPr>
              <a:t> Bootloader là một ứng dụng có mục tiêu chính là nâng cấp hoặc sửa đổi phần mềm hệ thống mà có thể thực hiện từ xa</a:t>
            </a:r>
          </a:p>
          <a:p>
            <a:pPr>
              <a:lnSpc>
                <a:spcPts val="4200"/>
              </a:lnSpc>
            </a:pPr>
            <a:endParaRPr lang="en-US" sz="3000">
              <a:solidFill>
                <a:srgbClr val="000000"/>
              </a:solidFill>
              <a:latin typeface="Josefin Sans Bold"/>
            </a:endParaRPr>
          </a:p>
          <a:p>
            <a:pPr>
              <a:lnSpc>
                <a:spcPts val="4200"/>
              </a:lnSpc>
            </a:pPr>
            <a:endParaRPr lang="en-US" sz="3000">
              <a:solidFill>
                <a:srgbClr val="000000"/>
              </a:solidFill>
              <a:latin typeface="Josefin Sans Bold"/>
            </a:endParaRPr>
          </a:p>
          <a:p>
            <a:pPr>
              <a:lnSpc>
                <a:spcPts val="4200"/>
              </a:lnSpc>
            </a:pPr>
            <a:endParaRPr lang="en-US" sz="3000">
              <a:solidFill>
                <a:srgbClr val="000000"/>
              </a:solidFill>
              <a:latin typeface="Josefin Sans Bold"/>
            </a:endParaRPr>
          </a:p>
          <a:p>
            <a:pPr algn="ctr">
              <a:lnSpc>
                <a:spcPts val="4200"/>
              </a:lnSpc>
            </a:pPr>
            <a:endParaRPr lang="en-US" sz="3000">
              <a:solidFill>
                <a:srgbClr val="000000"/>
              </a:solidFill>
              <a:latin typeface="Josefin Sans Bold"/>
            </a:endParaRPr>
          </a:p>
        </p:txBody>
      </p:sp>
      <p:sp>
        <p:nvSpPr>
          <p:cNvPr id="6" name="TextBox 6"/>
          <p:cNvSpPr txBox="1"/>
          <p:nvPr/>
        </p:nvSpPr>
        <p:spPr>
          <a:xfrm>
            <a:off x="1796391" y="5495925"/>
            <a:ext cx="5893794" cy="47910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Josefin Sans Bold"/>
              </a:rPr>
              <a:t>Nó cũng có thể sử dụng các giao thức khác nhau như UART, CAN, I2C, I2S, Ethernet hoặc USB để thiết lập giao tiếp và bắt đầu nâng cấp firmware</a:t>
            </a:r>
          </a:p>
          <a:p>
            <a:pPr>
              <a:lnSpc>
                <a:spcPts val="4200"/>
              </a:lnSpc>
            </a:pPr>
            <a:endParaRPr lang="en-US" sz="3000">
              <a:solidFill>
                <a:srgbClr val="000000"/>
              </a:solidFill>
              <a:latin typeface="Josefin Sans Bold"/>
            </a:endParaRPr>
          </a:p>
          <a:p>
            <a:pPr>
              <a:lnSpc>
                <a:spcPts val="4200"/>
              </a:lnSpc>
            </a:pPr>
            <a:endParaRPr lang="en-US" sz="3000">
              <a:solidFill>
                <a:srgbClr val="000000"/>
              </a:solidFill>
              <a:latin typeface="Josefin Sans Bold"/>
            </a:endParaRPr>
          </a:p>
          <a:p>
            <a:pPr algn="ctr">
              <a:lnSpc>
                <a:spcPts val="4200"/>
              </a:lnSpc>
            </a:pPr>
            <a:endParaRPr lang="en-US" sz="3000">
              <a:solidFill>
                <a:srgbClr val="000000"/>
              </a:solidFill>
              <a:latin typeface="Josefin Sans Bold"/>
            </a:endParaRPr>
          </a:p>
        </p:txBody>
      </p:sp>
      <p:sp>
        <p:nvSpPr>
          <p:cNvPr id="7" name="TextBox 7"/>
          <p:cNvSpPr txBox="1"/>
          <p:nvPr/>
        </p:nvSpPr>
        <p:spPr>
          <a:xfrm>
            <a:off x="9604923" y="7591742"/>
            <a:ext cx="6872168" cy="589915"/>
          </a:xfrm>
          <a:prstGeom prst="rect">
            <a:avLst/>
          </a:prstGeom>
        </p:spPr>
        <p:txBody>
          <a:bodyPr lIns="0" tIns="0" rIns="0" bIns="0" rtlCol="0" anchor="t">
            <a:spAutoFit/>
          </a:bodyPr>
          <a:lstStyle/>
          <a:p>
            <a:pPr algn="ctr">
              <a:lnSpc>
                <a:spcPts val="4759"/>
              </a:lnSpc>
            </a:pPr>
            <a:r>
              <a:rPr lang="en-US" sz="3399">
                <a:solidFill>
                  <a:srgbClr val="000000"/>
                </a:solidFill>
                <a:latin typeface="Josefin Sans Regular"/>
              </a:rPr>
              <a:t>Sơ đồ tổng quan chương trình Boot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4610774" y="6300013"/>
            <a:ext cx="10410928" cy="5389906"/>
          </a:xfrm>
          <a:prstGeom prst="rect">
            <a:avLst/>
          </a:prstGeom>
        </p:spPr>
        <p:txBody>
          <a:bodyPr lIns="0" tIns="0" rIns="0" bIns="0" rtlCol="0" anchor="t">
            <a:spAutoFit/>
          </a:bodyPr>
          <a:lstStyle/>
          <a:p>
            <a:pPr marL="739238" lvl="1" indent="-369619">
              <a:lnSpc>
                <a:spcPts val="4793"/>
              </a:lnSpc>
              <a:buFont typeface="Arial"/>
              <a:buChar char="•"/>
            </a:pPr>
            <a:r>
              <a:rPr lang="en-US" sz="3423" u="sng">
                <a:solidFill>
                  <a:srgbClr val="FFFFFF"/>
                </a:solidFill>
                <a:latin typeface="Josefin Sans Bold Bold"/>
              </a:rPr>
              <a:t>Tính bảo mật:</a:t>
            </a:r>
            <a:r>
              <a:rPr lang="en-US" sz="3423">
                <a:solidFill>
                  <a:srgbClr val="FFFFFF"/>
                </a:solidFill>
                <a:latin typeface="Josefin Sans Bold Bold"/>
              </a:rPr>
              <a:t> nếu ta có thể nạp code thì các Hacker cũng vậy. Đối với trường hợp này, chúng ta có thể chèn thêm một số đoạn code để kiểm tra xem firmware được nạp vào có đúng hay không. Nếu hợp lệ thì cho phép update.</a:t>
            </a:r>
          </a:p>
          <a:p>
            <a:pPr>
              <a:lnSpc>
                <a:spcPts val="4793"/>
              </a:lnSpc>
            </a:pPr>
            <a:endParaRPr lang="en-US" sz="3423">
              <a:solidFill>
                <a:srgbClr val="FFFFFF"/>
              </a:solidFill>
              <a:latin typeface="Josefin Sans Bold Bold"/>
            </a:endParaRPr>
          </a:p>
          <a:p>
            <a:pPr>
              <a:lnSpc>
                <a:spcPts val="4793"/>
              </a:lnSpc>
            </a:pPr>
            <a:endParaRPr lang="en-US" sz="3423">
              <a:solidFill>
                <a:srgbClr val="FFFFFF"/>
              </a:solidFill>
              <a:latin typeface="Josefin Sans Bold Bold"/>
            </a:endParaRPr>
          </a:p>
          <a:p>
            <a:pPr algn="ctr">
              <a:lnSpc>
                <a:spcPts val="4793"/>
              </a:lnSpc>
            </a:pPr>
            <a:endParaRPr lang="en-US" sz="3423">
              <a:solidFill>
                <a:srgbClr val="FFFFFF"/>
              </a:solidFill>
              <a:latin typeface="Josefin Sans Bold Bold"/>
            </a:endParaRPr>
          </a:p>
        </p:txBody>
      </p:sp>
      <p:sp>
        <p:nvSpPr>
          <p:cNvPr id="9" name="TextBox 9"/>
          <p:cNvSpPr txBox="1"/>
          <p:nvPr/>
        </p:nvSpPr>
        <p:spPr>
          <a:xfrm>
            <a:off x="6340312" y="3254995"/>
            <a:ext cx="10410928" cy="4189756"/>
          </a:xfrm>
          <a:prstGeom prst="rect">
            <a:avLst/>
          </a:prstGeom>
        </p:spPr>
        <p:txBody>
          <a:bodyPr lIns="0" tIns="0" rIns="0" bIns="0" rtlCol="0" anchor="t">
            <a:spAutoFit/>
          </a:bodyPr>
          <a:lstStyle/>
          <a:p>
            <a:pPr marL="739238" lvl="1" indent="-369619">
              <a:lnSpc>
                <a:spcPts val="4793"/>
              </a:lnSpc>
              <a:buFont typeface="Arial"/>
              <a:buChar char="•"/>
            </a:pPr>
            <a:r>
              <a:rPr lang="en-US" sz="3423" u="sng">
                <a:solidFill>
                  <a:srgbClr val="FFFFFF"/>
                </a:solidFill>
                <a:latin typeface="Josefin Sans Bold"/>
              </a:rPr>
              <a:t>Update Firmwar</a:t>
            </a:r>
            <a:r>
              <a:rPr lang="en-US" sz="3423">
                <a:solidFill>
                  <a:srgbClr val="FFFFFF"/>
                </a:solidFill>
                <a:latin typeface="Josefin Sans Bold Bold"/>
              </a:rPr>
              <a:t>e: Đối với một ứng dụng, đặc biệt là ứng dụng IOT thì việc Update Firmware là rất quan trọng, không thể đến tận nơi cập nhật cho từng thiết bị được. </a:t>
            </a:r>
          </a:p>
          <a:p>
            <a:pPr>
              <a:lnSpc>
                <a:spcPts val="4793"/>
              </a:lnSpc>
            </a:pPr>
            <a:endParaRPr lang="en-US" sz="3423">
              <a:solidFill>
                <a:srgbClr val="FFFFFF"/>
              </a:solidFill>
              <a:latin typeface="Josefin Sans Bold Bold"/>
            </a:endParaRPr>
          </a:p>
          <a:p>
            <a:pPr>
              <a:lnSpc>
                <a:spcPts val="4793"/>
              </a:lnSpc>
            </a:pPr>
            <a:endParaRPr lang="en-US" sz="3423">
              <a:solidFill>
                <a:srgbClr val="FFFFFF"/>
              </a:solidFill>
              <a:latin typeface="Josefin Sans Bold Bold"/>
            </a:endParaRPr>
          </a:p>
          <a:p>
            <a:pPr algn="ctr">
              <a:lnSpc>
                <a:spcPts val="4793"/>
              </a:lnSpc>
            </a:pPr>
            <a:endParaRPr lang="en-US" sz="3423">
              <a:solidFill>
                <a:srgbClr val="FFFFFF"/>
              </a:solidFill>
              <a:latin typeface="Josefin Sans Bold Bold"/>
            </a:endParaRPr>
          </a:p>
        </p:txBody>
      </p:sp>
      <p:sp>
        <p:nvSpPr>
          <p:cNvPr id="10" name="TextBox 10"/>
          <p:cNvSpPr txBox="1"/>
          <p:nvPr/>
        </p:nvSpPr>
        <p:spPr>
          <a:xfrm>
            <a:off x="6848372" y="1767293"/>
            <a:ext cx="10410928" cy="1130300"/>
          </a:xfrm>
          <a:prstGeom prst="rect">
            <a:avLst/>
          </a:prstGeom>
        </p:spPr>
        <p:txBody>
          <a:bodyPr lIns="0" tIns="0" rIns="0" bIns="0" rtlCol="0" anchor="t">
            <a:spAutoFit/>
          </a:bodyPr>
          <a:lstStyle/>
          <a:p>
            <a:pPr algn="ctr">
              <a:lnSpc>
                <a:spcPts val="9100"/>
              </a:lnSpc>
            </a:pPr>
            <a:r>
              <a:rPr lang="en-US" sz="6500">
                <a:solidFill>
                  <a:srgbClr val="FFFFFF"/>
                </a:solidFill>
                <a:latin typeface="Josefin Sans Bold Bold"/>
              </a:rPr>
              <a:t>Tại sao cần Bootloader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678262" y="-392326"/>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9144000" y="668835"/>
            <a:ext cx="2076668" cy="1276207"/>
          </a:xfrm>
          <a:custGeom>
            <a:avLst/>
            <a:gdLst/>
            <a:ahLst/>
            <a:cxnLst/>
            <a:rect l="l" t="t" r="r" b="b"/>
            <a:pathLst>
              <a:path w="2076668" h="1276207">
                <a:moveTo>
                  <a:pt x="2076668" y="0"/>
                </a:moveTo>
                <a:lnTo>
                  <a:pt x="0" y="0"/>
                </a:lnTo>
                <a:lnTo>
                  <a:pt x="0" y="1276207"/>
                </a:lnTo>
                <a:lnTo>
                  <a:pt x="2076668" y="1276207"/>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340307" y="-119420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678953" y="66558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2215410" y="3366786"/>
            <a:ext cx="5043890" cy="5891514"/>
          </a:xfrm>
          <a:custGeom>
            <a:avLst/>
            <a:gdLst/>
            <a:ahLst/>
            <a:cxnLst/>
            <a:rect l="l" t="t" r="r" b="b"/>
            <a:pathLst>
              <a:path w="5043890" h="5891514">
                <a:moveTo>
                  <a:pt x="0" y="0"/>
                </a:moveTo>
                <a:lnTo>
                  <a:pt x="5043890" y="0"/>
                </a:lnTo>
                <a:lnTo>
                  <a:pt x="5043890" y="5891514"/>
                </a:lnTo>
                <a:lnTo>
                  <a:pt x="0" y="5891514"/>
                </a:lnTo>
                <a:lnTo>
                  <a:pt x="0" y="0"/>
                </a:lnTo>
                <a:close/>
              </a:path>
            </a:pathLst>
          </a:custGeom>
          <a:blipFill>
            <a:blip r:embed="rId10"/>
            <a:stretch>
              <a:fillRect/>
            </a:stretch>
          </a:blipFill>
        </p:spPr>
      </p:sp>
      <p:sp>
        <p:nvSpPr>
          <p:cNvPr id="7" name="TextBox 7"/>
          <p:cNvSpPr txBox="1"/>
          <p:nvPr/>
        </p:nvSpPr>
        <p:spPr>
          <a:xfrm>
            <a:off x="3411736" y="2243777"/>
            <a:ext cx="11464528" cy="86360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Josefin Sans Bold"/>
              </a:rPr>
              <a:t>Cần gì để triển khai một bootloader ?</a:t>
            </a:r>
          </a:p>
        </p:txBody>
      </p:sp>
      <p:sp>
        <p:nvSpPr>
          <p:cNvPr id="8" name="TextBox 8"/>
          <p:cNvSpPr txBox="1"/>
          <p:nvPr/>
        </p:nvSpPr>
        <p:spPr>
          <a:xfrm>
            <a:off x="999923" y="3716977"/>
            <a:ext cx="13346398" cy="35902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000000"/>
                </a:solidFill>
                <a:latin typeface="Josefin Sans Regular"/>
              </a:rPr>
              <a:t>Kiến thức về bộ nhớ: cách tổ chức bộ nhớ trong các dòng vi điều khiển </a:t>
            </a:r>
          </a:p>
          <a:p>
            <a:pPr marL="734059" lvl="1" indent="-367030">
              <a:lnSpc>
                <a:spcPts val="4759"/>
              </a:lnSpc>
              <a:buFont typeface="Arial"/>
              <a:buChar char="•"/>
            </a:pPr>
            <a:r>
              <a:rPr lang="en-US" sz="3399">
                <a:solidFill>
                  <a:srgbClr val="000000"/>
                </a:solidFill>
                <a:latin typeface="Josefin Sans Regular"/>
              </a:rPr>
              <a:t>Kiến thức về quá trình reset của vi điều khiển (Reset Sequence)</a:t>
            </a:r>
          </a:p>
          <a:p>
            <a:pPr marL="734059" lvl="1" indent="-367030">
              <a:lnSpc>
                <a:spcPts val="4759"/>
              </a:lnSpc>
              <a:buFont typeface="Arial"/>
              <a:buChar char="•"/>
            </a:pPr>
            <a:r>
              <a:rPr lang="en-US" sz="3399">
                <a:solidFill>
                  <a:srgbClr val="000000"/>
                </a:solidFill>
                <a:latin typeface="Josefin Sans Regular"/>
              </a:rPr>
              <a:t>Kiến thức về Core</a:t>
            </a:r>
          </a:p>
          <a:p>
            <a:pPr marL="734059" lvl="1" indent="-367030">
              <a:lnSpc>
                <a:spcPts val="4759"/>
              </a:lnSpc>
              <a:buFont typeface="Arial"/>
              <a:buChar char="•"/>
            </a:pPr>
            <a:r>
              <a:rPr lang="en-US" sz="3399">
                <a:solidFill>
                  <a:srgbClr val="000000"/>
                </a:solidFill>
                <a:latin typeface="Josefin Sans Regular"/>
              </a:rPr>
              <a:t>Kiến thức lập trình</a:t>
            </a:r>
          </a:p>
          <a:p>
            <a:pPr marL="734059" lvl="1" indent="-367030">
              <a:lnSpc>
                <a:spcPts val="4759"/>
              </a:lnSpc>
              <a:buFont typeface="Arial"/>
              <a:buChar char="•"/>
            </a:pPr>
            <a:r>
              <a:rPr lang="en-US" sz="3399">
                <a:solidFill>
                  <a:srgbClr val="000000"/>
                </a:solidFill>
                <a:latin typeface="Josefin Sans Regular"/>
              </a:rPr>
              <a:t>Phần cứng (vi điều khiển) + Phần mềm (IDE, Firmware)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5757">
                <a:alpha val="100000"/>
              </a:srgbClr>
            </a:gs>
            <a:gs pos="100000">
              <a:srgbClr val="8C52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381450" y="2520672"/>
            <a:ext cx="7429850" cy="6737628"/>
          </a:xfrm>
          <a:custGeom>
            <a:avLst/>
            <a:gdLst/>
            <a:ahLst/>
            <a:cxnLst/>
            <a:rect l="l" t="t" r="r" b="b"/>
            <a:pathLst>
              <a:path w="7429850" h="6737628">
                <a:moveTo>
                  <a:pt x="0" y="0"/>
                </a:moveTo>
                <a:lnTo>
                  <a:pt x="7429850" y="0"/>
                </a:lnTo>
                <a:lnTo>
                  <a:pt x="7429850" y="6737628"/>
                </a:lnTo>
                <a:lnTo>
                  <a:pt x="0" y="6737628"/>
                </a:lnTo>
                <a:lnTo>
                  <a:pt x="0" y="0"/>
                </a:lnTo>
                <a:close/>
              </a:path>
            </a:pathLst>
          </a:custGeom>
          <a:blipFill>
            <a:blip r:embed="rId2"/>
            <a:stretch>
              <a:fillRect/>
            </a:stretch>
          </a:blipFill>
        </p:spPr>
      </p:sp>
      <p:sp>
        <p:nvSpPr>
          <p:cNvPr id="3" name="Freeform 3"/>
          <p:cNvSpPr/>
          <p:nvPr/>
        </p:nvSpPr>
        <p:spPr>
          <a:xfrm>
            <a:off x="1219200" y="3473665"/>
            <a:ext cx="3665383" cy="3854609"/>
          </a:xfrm>
          <a:custGeom>
            <a:avLst/>
            <a:gdLst/>
            <a:ahLst/>
            <a:cxnLst/>
            <a:rect l="l" t="t" r="r" b="b"/>
            <a:pathLst>
              <a:path w="3665383" h="3854609">
                <a:moveTo>
                  <a:pt x="0" y="0"/>
                </a:moveTo>
                <a:lnTo>
                  <a:pt x="3665383" y="0"/>
                </a:lnTo>
                <a:lnTo>
                  <a:pt x="3665383" y="3854609"/>
                </a:lnTo>
                <a:lnTo>
                  <a:pt x="0" y="38546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4097000" y="3825286"/>
            <a:ext cx="3276600" cy="3502988"/>
          </a:xfrm>
          <a:custGeom>
            <a:avLst/>
            <a:gdLst/>
            <a:ahLst/>
            <a:cxnLst/>
            <a:rect l="l" t="t" r="r" b="b"/>
            <a:pathLst>
              <a:path w="3335857" h="3151368">
                <a:moveTo>
                  <a:pt x="0" y="0"/>
                </a:moveTo>
                <a:lnTo>
                  <a:pt x="3335857" y="0"/>
                </a:lnTo>
                <a:lnTo>
                  <a:pt x="3335857" y="3151368"/>
                </a:lnTo>
                <a:lnTo>
                  <a:pt x="0" y="3151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028700" y="1019175"/>
            <a:ext cx="16135350" cy="771525"/>
          </a:xfrm>
          <a:prstGeom prst="rect">
            <a:avLst/>
          </a:prstGeom>
        </p:spPr>
        <p:txBody>
          <a:bodyPr lIns="0" tIns="0" rIns="0" bIns="0" rtlCol="0" anchor="t">
            <a:spAutoFit/>
          </a:bodyPr>
          <a:lstStyle/>
          <a:p>
            <a:pPr algn="ctr">
              <a:lnSpc>
                <a:spcPts val="6000"/>
              </a:lnSpc>
            </a:pPr>
            <a:r>
              <a:rPr lang="en-US" sz="5000">
                <a:solidFill>
                  <a:srgbClr val="000000"/>
                </a:solidFill>
                <a:latin typeface="Josefin Sans Bold Bold"/>
              </a:rPr>
              <a:t>Ví dụ về một ứng dụng triển khai Bootloader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CC0DF">
                <a:alpha val="100000"/>
              </a:srgbClr>
            </a:gs>
            <a:gs pos="100000">
              <a:srgbClr val="FFDE59">
                <a:alpha val="100000"/>
              </a:srgbClr>
            </a:gs>
          </a:gsLst>
          <a:lin ang="0"/>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63331" y="-13186"/>
            <a:ext cx="4285138" cy="4242286"/>
          </a:xfrm>
          <a:prstGeom prst="rect">
            <a:avLst/>
          </a:prstGeom>
        </p:spPr>
      </p:pic>
      <p:sp>
        <p:nvSpPr>
          <p:cNvPr id="3" name="Freeform 3"/>
          <p:cNvSpPr/>
          <p:nvPr/>
        </p:nvSpPr>
        <p:spPr>
          <a:xfrm>
            <a:off x="6654494" y="6284924"/>
            <a:ext cx="4979012" cy="3703140"/>
          </a:xfrm>
          <a:custGeom>
            <a:avLst/>
            <a:gdLst/>
            <a:ahLst/>
            <a:cxnLst/>
            <a:rect l="l" t="t" r="r" b="b"/>
            <a:pathLst>
              <a:path w="4979012" h="3703140">
                <a:moveTo>
                  <a:pt x="0" y="0"/>
                </a:moveTo>
                <a:lnTo>
                  <a:pt x="4979012" y="0"/>
                </a:lnTo>
                <a:lnTo>
                  <a:pt x="4979012" y="3703140"/>
                </a:lnTo>
                <a:lnTo>
                  <a:pt x="0" y="3703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866903" y="127486"/>
            <a:ext cx="4069911" cy="4114800"/>
          </a:xfrm>
          <a:custGeom>
            <a:avLst/>
            <a:gdLst/>
            <a:ahLst/>
            <a:cxnLst/>
            <a:rect l="l" t="t" r="r" b="b"/>
            <a:pathLst>
              <a:path w="4069911" h="4114800">
                <a:moveTo>
                  <a:pt x="0" y="0"/>
                </a:moveTo>
                <a:lnTo>
                  <a:pt x="4069912" y="0"/>
                </a:lnTo>
                <a:lnTo>
                  <a:pt x="40699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8700" y="4229100"/>
            <a:ext cx="15977931" cy="1657350"/>
          </a:xfrm>
          <a:prstGeom prst="rect">
            <a:avLst/>
          </a:prstGeom>
        </p:spPr>
        <p:txBody>
          <a:bodyPr lIns="0" tIns="0" rIns="0" bIns="0" rtlCol="0" anchor="t">
            <a:spAutoFit/>
          </a:bodyPr>
          <a:lstStyle/>
          <a:p>
            <a:pPr algn="ctr">
              <a:lnSpc>
                <a:spcPts val="6599"/>
              </a:lnSpc>
            </a:pPr>
            <a:r>
              <a:rPr lang="en-US" sz="5499">
                <a:solidFill>
                  <a:srgbClr val="545454"/>
                </a:solidFill>
                <a:latin typeface="Josefin Sans Bold Bold"/>
              </a:rPr>
              <a:t>Triển khai chương trình Bootloader trên board FRDM - KL46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1417320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228" y="0"/>
            <a:ext cx="3780472" cy="4114800"/>
          </a:xfrm>
          <a:custGeom>
            <a:avLst/>
            <a:gdLst/>
            <a:ahLst/>
            <a:cxnLst/>
            <a:rect l="l" t="t" r="r" b="b"/>
            <a:pathLst>
              <a:path w="3780472" h="4114800">
                <a:moveTo>
                  <a:pt x="0" y="0"/>
                </a:moveTo>
                <a:lnTo>
                  <a:pt x="3780473" y="0"/>
                </a:lnTo>
                <a:lnTo>
                  <a:pt x="378047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560463" y="876300"/>
            <a:ext cx="13418528" cy="1368424"/>
          </a:xfrm>
          <a:prstGeom prst="rect">
            <a:avLst/>
          </a:prstGeom>
        </p:spPr>
        <p:txBody>
          <a:bodyPr lIns="0" tIns="0" rIns="0" bIns="0" rtlCol="0" anchor="t">
            <a:spAutoFit/>
          </a:bodyPr>
          <a:lstStyle/>
          <a:p>
            <a:pPr algn="ctr">
              <a:lnSpc>
                <a:spcPts val="11200"/>
              </a:lnSpc>
            </a:pPr>
            <a:r>
              <a:rPr lang="en-US" sz="8000">
                <a:solidFill>
                  <a:srgbClr val="000000"/>
                </a:solidFill>
                <a:latin typeface="Noto Sans"/>
              </a:rPr>
              <a:t>Các công việc cần thực hiện </a:t>
            </a:r>
          </a:p>
        </p:txBody>
      </p:sp>
      <p:sp>
        <p:nvSpPr>
          <p:cNvPr id="5" name="TextBox 5"/>
          <p:cNvSpPr txBox="1"/>
          <p:nvPr/>
        </p:nvSpPr>
        <p:spPr>
          <a:xfrm>
            <a:off x="108228" y="3800475"/>
            <a:ext cx="18179772" cy="3946525"/>
          </a:xfrm>
          <a:prstGeom prst="rect">
            <a:avLst/>
          </a:prstGeom>
        </p:spPr>
        <p:txBody>
          <a:bodyPr lIns="0" tIns="0" rIns="0" bIns="0" rtlCol="0" anchor="t">
            <a:spAutoFit/>
          </a:bodyPr>
          <a:lstStyle/>
          <a:p>
            <a:pPr marL="863599" lvl="1" indent="-431800">
              <a:lnSpc>
                <a:spcPts val="7999"/>
              </a:lnSpc>
              <a:buFont typeface="Arial"/>
              <a:buChar char="•"/>
            </a:pPr>
            <a:r>
              <a:rPr lang="en-US" sz="3999">
                <a:solidFill>
                  <a:srgbClr val="000000"/>
                </a:solidFill>
                <a:latin typeface="Josefin Sans Regular"/>
              </a:rPr>
              <a:t>Truyền nhận dữ liệu của Firmware qua giao thức UART bằng phần mềm Hercules và xử lý dữ liệu</a:t>
            </a:r>
          </a:p>
          <a:p>
            <a:pPr marL="863599" lvl="1" indent="-431800">
              <a:lnSpc>
                <a:spcPts val="7999"/>
              </a:lnSpc>
              <a:buFont typeface="Arial"/>
              <a:buChar char="•"/>
            </a:pPr>
            <a:r>
              <a:rPr lang="en-US" sz="3999">
                <a:solidFill>
                  <a:srgbClr val="000000"/>
                </a:solidFill>
                <a:latin typeface="Josefin Sans Regular"/>
              </a:rPr>
              <a:t>Thao tác với Flash (đọc, ghi, xóa).</a:t>
            </a:r>
          </a:p>
          <a:p>
            <a:pPr marL="863599" lvl="1" indent="-431800">
              <a:lnSpc>
                <a:spcPts val="7999"/>
              </a:lnSpc>
              <a:buFont typeface="Arial"/>
              <a:buChar char="•"/>
            </a:pPr>
            <a:r>
              <a:rPr lang="en-US" sz="3999">
                <a:solidFill>
                  <a:srgbClr val="000000"/>
                </a:solidFill>
                <a:latin typeface="Josefin Sans Regular"/>
              </a:rPr>
              <a:t>Chuyển tới chương trình mong muốn từ chương trình Boot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BD59"/>
        </a:solidFill>
        <a:effectLst/>
      </p:bgPr>
    </p:bg>
    <p:spTree>
      <p:nvGrpSpPr>
        <p:cNvPr id="1" name=""/>
        <p:cNvGrpSpPr/>
        <p:nvPr/>
      </p:nvGrpSpPr>
      <p:grpSpPr>
        <a:xfrm>
          <a:off x="0" y="0"/>
          <a:ext cx="0" cy="0"/>
          <a:chOff x="0" y="0"/>
          <a:chExt cx="0" cy="0"/>
        </a:xfrm>
      </p:grpSpPr>
      <p:sp>
        <p:nvSpPr>
          <p:cNvPr id="2" name="Freeform 2"/>
          <p:cNvSpPr/>
          <p:nvPr/>
        </p:nvSpPr>
        <p:spPr>
          <a:xfrm>
            <a:off x="11181283" y="4334920"/>
            <a:ext cx="5432317" cy="4748094"/>
          </a:xfrm>
          <a:custGeom>
            <a:avLst/>
            <a:gdLst/>
            <a:ahLst/>
            <a:cxnLst/>
            <a:rect l="l" t="t" r="r" b="b"/>
            <a:pathLst>
              <a:path w="5432317" h="4748094">
                <a:moveTo>
                  <a:pt x="0" y="0"/>
                </a:moveTo>
                <a:lnTo>
                  <a:pt x="5432317" y="0"/>
                </a:lnTo>
                <a:lnTo>
                  <a:pt x="5432317" y="4748095"/>
                </a:lnTo>
                <a:lnTo>
                  <a:pt x="0" y="4748095"/>
                </a:lnTo>
                <a:lnTo>
                  <a:pt x="0" y="0"/>
                </a:lnTo>
                <a:close/>
              </a:path>
            </a:pathLst>
          </a:custGeom>
          <a:blipFill>
            <a:blip r:embed="rId2"/>
            <a:stretch>
              <a:fillRect/>
            </a:stretch>
          </a:blipFill>
        </p:spPr>
      </p:sp>
      <p:sp>
        <p:nvSpPr>
          <p:cNvPr id="3" name="Freeform 3"/>
          <p:cNvSpPr/>
          <p:nvPr/>
        </p:nvSpPr>
        <p:spPr>
          <a:xfrm>
            <a:off x="1257160" y="4866652"/>
            <a:ext cx="7255813" cy="3316580"/>
          </a:xfrm>
          <a:custGeom>
            <a:avLst/>
            <a:gdLst/>
            <a:ahLst/>
            <a:cxnLst/>
            <a:rect l="l" t="t" r="r" b="b"/>
            <a:pathLst>
              <a:path w="7255813" h="3316580">
                <a:moveTo>
                  <a:pt x="0" y="0"/>
                </a:moveTo>
                <a:lnTo>
                  <a:pt x="7255813" y="0"/>
                </a:lnTo>
                <a:lnTo>
                  <a:pt x="7255813" y="3316580"/>
                </a:lnTo>
                <a:lnTo>
                  <a:pt x="0" y="3316580"/>
                </a:lnTo>
                <a:lnTo>
                  <a:pt x="0" y="0"/>
                </a:lnTo>
                <a:close/>
              </a:path>
            </a:pathLst>
          </a:custGeom>
          <a:blipFill>
            <a:blip r:embed="rId3"/>
            <a:stretch>
              <a:fillRect/>
            </a:stretch>
          </a:blipFill>
        </p:spPr>
      </p:sp>
      <p:sp>
        <p:nvSpPr>
          <p:cNvPr id="4" name="TextBox 4"/>
          <p:cNvSpPr txBox="1"/>
          <p:nvPr/>
        </p:nvSpPr>
        <p:spPr>
          <a:xfrm>
            <a:off x="1741302" y="638692"/>
            <a:ext cx="14805397" cy="1368424"/>
          </a:xfrm>
          <a:prstGeom prst="rect">
            <a:avLst/>
          </a:prstGeom>
        </p:spPr>
        <p:txBody>
          <a:bodyPr lIns="0" tIns="0" rIns="0" bIns="0" rtlCol="0" anchor="t">
            <a:spAutoFit/>
          </a:bodyPr>
          <a:lstStyle/>
          <a:p>
            <a:pPr algn="ctr">
              <a:lnSpc>
                <a:spcPts val="11200"/>
              </a:lnSpc>
            </a:pPr>
            <a:r>
              <a:rPr lang="en-US" sz="8000">
                <a:solidFill>
                  <a:srgbClr val="000000"/>
                </a:solidFill>
                <a:latin typeface="Noto Sans Bold"/>
              </a:rPr>
              <a:t>Truyền nhận và xử lý dữ liệu  </a:t>
            </a:r>
          </a:p>
        </p:txBody>
      </p:sp>
      <p:sp>
        <p:nvSpPr>
          <p:cNvPr id="5" name="TextBox 5"/>
          <p:cNvSpPr txBox="1"/>
          <p:nvPr/>
        </p:nvSpPr>
        <p:spPr>
          <a:xfrm>
            <a:off x="1257160" y="2483367"/>
            <a:ext cx="15356440" cy="1854200"/>
          </a:xfrm>
          <a:prstGeom prst="rect">
            <a:avLst/>
          </a:prstGeom>
        </p:spPr>
        <p:txBody>
          <a:bodyPr lIns="0" tIns="0" rIns="0" bIns="0" rtlCol="0" anchor="t">
            <a:spAutoFit/>
          </a:bodyPr>
          <a:lstStyle/>
          <a:p>
            <a:pPr algn="ctr">
              <a:lnSpc>
                <a:spcPts val="4900"/>
              </a:lnSpc>
            </a:pPr>
            <a:r>
              <a:rPr lang="en-US" sz="3500">
                <a:solidFill>
                  <a:srgbClr val="000000"/>
                </a:solidFill>
                <a:latin typeface="Josefin Sans Regular"/>
              </a:rPr>
              <a:t>Việc truyền nhận dữ liệu sẽ được thực hiện bằng việc sử dụng giao thức UART, giao tiếp giữa máy tính và vi điều khiển, cùng sự hỗ trợ của phần mềm Hercules. Sau đó dữ liệu sẽ được xử lý.</a:t>
            </a:r>
          </a:p>
        </p:txBody>
      </p:sp>
      <p:sp>
        <p:nvSpPr>
          <p:cNvPr id="6" name="TextBox 6"/>
          <p:cNvSpPr txBox="1"/>
          <p:nvPr/>
        </p:nvSpPr>
        <p:spPr>
          <a:xfrm>
            <a:off x="1257160" y="8107032"/>
            <a:ext cx="7255813" cy="589915"/>
          </a:xfrm>
          <a:prstGeom prst="rect">
            <a:avLst/>
          </a:prstGeom>
        </p:spPr>
        <p:txBody>
          <a:bodyPr lIns="0" tIns="0" rIns="0" bIns="0" rtlCol="0" anchor="t">
            <a:spAutoFit/>
          </a:bodyPr>
          <a:lstStyle/>
          <a:p>
            <a:pPr algn="ctr">
              <a:lnSpc>
                <a:spcPts val="4759"/>
              </a:lnSpc>
            </a:pPr>
            <a:r>
              <a:rPr lang="en-US" sz="3399">
                <a:solidFill>
                  <a:srgbClr val="000000"/>
                </a:solidFill>
                <a:latin typeface="Josefin Sans Regular"/>
              </a:rPr>
              <a:t>Khung truyền UART</a:t>
            </a:r>
          </a:p>
        </p:txBody>
      </p:sp>
      <p:sp>
        <p:nvSpPr>
          <p:cNvPr id="7" name="TextBox 7"/>
          <p:cNvSpPr txBox="1"/>
          <p:nvPr/>
        </p:nvSpPr>
        <p:spPr>
          <a:xfrm>
            <a:off x="10938180" y="9182100"/>
            <a:ext cx="5918522" cy="589915"/>
          </a:xfrm>
          <a:prstGeom prst="rect">
            <a:avLst/>
          </a:prstGeom>
        </p:spPr>
        <p:txBody>
          <a:bodyPr lIns="0" tIns="0" rIns="0" bIns="0" rtlCol="0" anchor="t">
            <a:spAutoFit/>
          </a:bodyPr>
          <a:lstStyle/>
          <a:p>
            <a:pPr algn="ctr">
              <a:lnSpc>
                <a:spcPts val="4759"/>
              </a:lnSpc>
            </a:pPr>
            <a:r>
              <a:rPr lang="en-US" sz="3399">
                <a:solidFill>
                  <a:srgbClr val="000000"/>
                </a:solidFill>
                <a:latin typeface="Josefin Sans Regular"/>
              </a:rPr>
              <a:t>Giao diện phần mềm Hercules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742</Words>
  <Application>Microsoft Office PowerPoint</Application>
  <PresentationFormat>Custom</PresentationFormat>
  <Paragraphs>65</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Montserrat Semi-Bold</vt:lpstr>
      <vt:lpstr>Calibri</vt:lpstr>
      <vt:lpstr>Noto Sans</vt:lpstr>
      <vt:lpstr>Josefin Sans Regular Italics</vt:lpstr>
      <vt:lpstr>Josefin Sans Regular</vt:lpstr>
      <vt:lpstr>Noto Sans Bold</vt:lpstr>
      <vt:lpstr>Josefin Sans Bold Bold</vt:lpstr>
      <vt:lpstr>Josefin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Mock Bootloader</dc:title>
  <cp:lastModifiedBy>Thành Trung Phạm</cp:lastModifiedBy>
  <cp:revision>2</cp:revision>
  <dcterms:created xsi:type="dcterms:W3CDTF">2006-08-16T00:00:00Z</dcterms:created>
  <dcterms:modified xsi:type="dcterms:W3CDTF">2023-06-13T01:34:32Z</dcterms:modified>
  <dc:identifier>DAFd7Js3sck</dc:identifier>
</cp:coreProperties>
</file>